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25"/>
  </p:notesMasterIdLst>
  <p:sldIdLst>
    <p:sldId id="299" r:id="rId2"/>
    <p:sldId id="474" r:id="rId3"/>
    <p:sldId id="473" r:id="rId4"/>
    <p:sldId id="471" r:id="rId5"/>
    <p:sldId id="450" r:id="rId6"/>
    <p:sldId id="451" r:id="rId7"/>
    <p:sldId id="445" r:id="rId8"/>
    <p:sldId id="458" r:id="rId9"/>
    <p:sldId id="442" r:id="rId10"/>
    <p:sldId id="392" r:id="rId11"/>
    <p:sldId id="460" r:id="rId12"/>
    <p:sldId id="464" r:id="rId13"/>
    <p:sldId id="462" r:id="rId14"/>
    <p:sldId id="469" r:id="rId15"/>
    <p:sldId id="453" r:id="rId16"/>
    <p:sldId id="472" r:id="rId17"/>
    <p:sldId id="463" r:id="rId18"/>
    <p:sldId id="477" r:id="rId19"/>
    <p:sldId id="346" r:id="rId20"/>
    <p:sldId id="478" r:id="rId21"/>
    <p:sldId id="459" r:id="rId22"/>
    <p:sldId id="467" r:id="rId23"/>
    <p:sldId id="34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E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585" autoAdjust="0"/>
  </p:normalViewPr>
  <p:slideViewPr>
    <p:cSldViewPr>
      <p:cViewPr varScale="1">
        <p:scale>
          <a:sx n="91" d="100"/>
          <a:sy n="91" d="100"/>
        </p:scale>
        <p:origin x="66" y="84"/>
      </p:cViewPr>
      <p:guideLst>
        <p:guide orient="horz" pos="2160"/>
        <p:guide pos="3840"/>
      </p:guideLst>
    </p:cSldViewPr>
  </p:slideViewPr>
  <p:outlineViewPr>
    <p:cViewPr>
      <p:scale>
        <a:sx n="33" d="100"/>
        <a:sy n="33" d="100"/>
      </p:scale>
      <p:origin x="0" y="-21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frank\Downloads\evaluation.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frankgt40\Documents\FirstProjectCTR\dataForPLDI.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4"/>
          <c:order val="4"/>
          <c:tx>
            <c:strRef>
              <c:f>'Heapdump perfeormance'!$F$1</c:f>
              <c:strCache>
                <c:ptCount val="1"/>
                <c:pt idx="0">
                  <c:v>The time cost of dumping the whole heap in one GC round (minutes)</c:v>
                </c:pt>
              </c:strCache>
            </c:strRef>
          </c:tx>
          <c:spPr>
            <a:solidFill>
              <a:schemeClr val="accent2">
                <a:shade val="53000"/>
                <a:alpha val="70000"/>
              </a:schemeClr>
            </a:solidFill>
            <a:ln>
              <a:noFill/>
            </a:ln>
            <a:effectLst/>
          </c:spPr>
          <c:invertIfNegative val="0"/>
          <c:cat>
            <c:strRef>
              <c:f>'Heapdump perfeormance'!$A$2:$A$12</c:f>
              <c:strCache>
                <c:ptCount val="11"/>
                <c:pt idx="0">
                  <c:v>antlr</c:v>
                </c:pt>
                <c:pt idx="1">
                  <c:v>chart</c:v>
                </c:pt>
                <c:pt idx="2">
                  <c:v>bloat</c:v>
                </c:pt>
                <c:pt idx="3">
                  <c:v>eclipse</c:v>
                </c:pt>
                <c:pt idx="4">
                  <c:v>fop</c:v>
                </c:pt>
                <c:pt idx="5">
                  <c:v>hsqldb</c:v>
                </c:pt>
                <c:pt idx="6">
                  <c:v>jython</c:v>
                </c:pt>
                <c:pt idx="7">
                  <c:v>luindex</c:v>
                </c:pt>
                <c:pt idx="8">
                  <c:v>lusearch</c:v>
                </c:pt>
                <c:pt idx="9">
                  <c:v>pmd</c:v>
                </c:pt>
                <c:pt idx="10">
                  <c:v>xalan</c:v>
                </c:pt>
              </c:strCache>
            </c:strRef>
          </c:cat>
          <c:val>
            <c:numRef>
              <c:f>'Heapdump perfeormance'!$F$2:$F$12</c:f>
              <c:numCache>
                <c:formatCode>General</c:formatCode>
                <c:ptCount val="11"/>
                <c:pt idx="0">
                  <c:v>1.9</c:v>
                </c:pt>
                <c:pt idx="1">
                  <c:v>11.63</c:v>
                </c:pt>
                <c:pt idx="2">
                  <c:v>11.73</c:v>
                </c:pt>
                <c:pt idx="3">
                  <c:v>48.33</c:v>
                </c:pt>
                <c:pt idx="4">
                  <c:v>31.78</c:v>
                </c:pt>
                <c:pt idx="5">
                  <c:v>100</c:v>
                </c:pt>
                <c:pt idx="6">
                  <c:v>19.87</c:v>
                </c:pt>
                <c:pt idx="7">
                  <c:v>2.13</c:v>
                </c:pt>
                <c:pt idx="8">
                  <c:v>22.03</c:v>
                </c:pt>
                <c:pt idx="9">
                  <c:v>100</c:v>
                </c:pt>
                <c:pt idx="10">
                  <c:v>2.27</c:v>
                </c:pt>
              </c:numCache>
            </c:numRef>
          </c:val>
          <c:extLst>
            <c:ext xmlns:c16="http://schemas.microsoft.com/office/drawing/2014/chart" uri="{C3380CC4-5D6E-409C-BE32-E72D297353CC}">
              <c16:uniqueId val="{00000000-E00C-4F15-B475-99161B146D79}"/>
            </c:ext>
          </c:extLst>
        </c:ser>
        <c:dLbls>
          <c:showLegendKey val="0"/>
          <c:showVal val="0"/>
          <c:showCatName val="0"/>
          <c:showSerName val="0"/>
          <c:showPercent val="0"/>
          <c:showBubbleSize val="0"/>
        </c:dLbls>
        <c:gapWidth val="80"/>
        <c:overlap val="25"/>
        <c:axId val="470485784"/>
        <c:axId val="470488408"/>
        <c:extLst>
          <c:ext xmlns:c15="http://schemas.microsoft.com/office/drawing/2012/chart" uri="{02D57815-91ED-43cb-92C2-25804820EDAC}">
            <c15:filteredBarSeries>
              <c15:ser>
                <c:idx val="0"/>
                <c:order val="0"/>
                <c:tx>
                  <c:strRef>
                    <c:extLst>
                      <c:ext uri="{02D57815-91ED-43cb-92C2-25804820EDAC}">
                        <c15:formulaRef>
                          <c15:sqref>'Heapdump perfeormance'!$B$1</c15:sqref>
                        </c15:formulaRef>
                      </c:ext>
                    </c:extLst>
                    <c:strCache>
                      <c:ptCount val="1"/>
                      <c:pt idx="0">
                        <c:v>JikesRVM (without CCU)--second</c:v>
                      </c:pt>
                    </c:strCache>
                  </c:strRef>
                </c:tx>
                <c:spPr>
                  <a:solidFill>
                    <a:schemeClr val="accent2">
                      <a:tint val="54000"/>
                      <a:alpha val="70000"/>
                    </a:schemeClr>
                  </a:solidFill>
                  <a:ln>
                    <a:noFill/>
                  </a:ln>
                  <a:effectLst/>
                </c:spPr>
                <c:invertIfNegative val="0"/>
                <c:cat>
                  <c:strRef>
                    <c:extLst>
                      <c:ext uri="{02D57815-91ED-43cb-92C2-25804820EDAC}">
                        <c15:formulaRef>
                          <c15:sqref>'Heapdump perfeormance'!$A$2:$A$12</c15:sqref>
                        </c15:formulaRef>
                      </c:ext>
                    </c:extLst>
                    <c:strCache>
                      <c:ptCount val="11"/>
                      <c:pt idx="0">
                        <c:v>antlr</c:v>
                      </c:pt>
                      <c:pt idx="1">
                        <c:v>chart</c:v>
                      </c:pt>
                      <c:pt idx="2">
                        <c:v>bloat</c:v>
                      </c:pt>
                      <c:pt idx="3">
                        <c:v>eclipse</c:v>
                      </c:pt>
                      <c:pt idx="4">
                        <c:v>fop</c:v>
                      </c:pt>
                      <c:pt idx="5">
                        <c:v>hsqldb</c:v>
                      </c:pt>
                      <c:pt idx="6">
                        <c:v>jython</c:v>
                      </c:pt>
                      <c:pt idx="7">
                        <c:v>luindex</c:v>
                      </c:pt>
                      <c:pt idx="8">
                        <c:v>lusearch</c:v>
                      </c:pt>
                      <c:pt idx="9">
                        <c:v>pmd</c:v>
                      </c:pt>
                      <c:pt idx="10">
                        <c:v>xalan</c:v>
                      </c:pt>
                    </c:strCache>
                  </c:strRef>
                </c:cat>
                <c:val>
                  <c:numRef>
                    <c:extLst>
                      <c:ext uri="{02D57815-91ED-43cb-92C2-25804820EDAC}">
                        <c15:formulaRef>
                          <c15:sqref>'Heapdump perfeormance'!$B$2:$B$12</c15:sqref>
                        </c15:formulaRef>
                      </c:ext>
                    </c:extLst>
                    <c:numCache>
                      <c:formatCode>General</c:formatCode>
                      <c:ptCount val="11"/>
                      <c:pt idx="0">
                        <c:v>2.2216999999999998</c:v>
                      </c:pt>
                      <c:pt idx="1">
                        <c:v>5.3479999999999999</c:v>
                      </c:pt>
                      <c:pt idx="2">
                        <c:v>4.9800000000000004</c:v>
                      </c:pt>
                      <c:pt idx="3">
                        <c:v>31.814</c:v>
                      </c:pt>
                      <c:pt idx="4">
                        <c:v>2.8919000000000001</c:v>
                      </c:pt>
                      <c:pt idx="5">
                        <c:v>2.8612000000000002</c:v>
                      </c:pt>
                      <c:pt idx="6">
                        <c:v>6.8616000000000001</c:v>
                      </c:pt>
                      <c:pt idx="7">
                        <c:v>7.0713999999999997</c:v>
                      </c:pt>
                      <c:pt idx="8">
                        <c:v>7.032</c:v>
                      </c:pt>
                      <c:pt idx="9">
                        <c:v>4.3544</c:v>
                      </c:pt>
                      <c:pt idx="10">
                        <c:v>10.885400000000001</c:v>
                      </c:pt>
                    </c:numCache>
                  </c:numRef>
                </c:val>
                <c:extLst>
                  <c:ext xmlns:c16="http://schemas.microsoft.com/office/drawing/2014/chart" uri="{C3380CC4-5D6E-409C-BE32-E72D297353CC}">
                    <c16:uniqueId val="{00000001-E00C-4F15-B475-99161B146D79}"/>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'Heapdump perfeormance'!$C$1</c15:sqref>
                        </c15:formulaRef>
                      </c:ext>
                    </c:extLst>
                    <c:strCache>
                      <c:ptCount val="1"/>
                      <c:pt idx="0">
                        <c:v>CCU (second)</c:v>
                      </c:pt>
                    </c:strCache>
                  </c:strRef>
                </c:tx>
                <c:spPr>
                  <a:solidFill>
                    <a:schemeClr val="accent2">
                      <a:tint val="77000"/>
                      <a:alpha val="70000"/>
                    </a:schemeClr>
                  </a:solidFill>
                  <a:ln>
                    <a:noFill/>
                  </a:ln>
                  <a:effectLst/>
                </c:spPr>
                <c:invertIfNegative val="0"/>
                <c:cat>
                  <c:strRef>
                    <c:extLst xmlns:c15="http://schemas.microsoft.com/office/drawing/2012/chart">
                      <c:ext xmlns:c15="http://schemas.microsoft.com/office/drawing/2012/chart" uri="{02D57815-91ED-43cb-92C2-25804820EDAC}">
                        <c15:formulaRef>
                          <c15:sqref>'Heapdump perfeormance'!$A$2:$A$12</c15:sqref>
                        </c15:formulaRef>
                      </c:ext>
                    </c:extLst>
                    <c:strCache>
                      <c:ptCount val="11"/>
                      <c:pt idx="0">
                        <c:v>antlr</c:v>
                      </c:pt>
                      <c:pt idx="1">
                        <c:v>chart</c:v>
                      </c:pt>
                      <c:pt idx="2">
                        <c:v>bloat</c:v>
                      </c:pt>
                      <c:pt idx="3">
                        <c:v>eclipse</c:v>
                      </c:pt>
                      <c:pt idx="4">
                        <c:v>fop</c:v>
                      </c:pt>
                      <c:pt idx="5">
                        <c:v>hsqldb</c:v>
                      </c:pt>
                      <c:pt idx="6">
                        <c:v>jython</c:v>
                      </c:pt>
                      <c:pt idx="7">
                        <c:v>luindex</c:v>
                      </c:pt>
                      <c:pt idx="8">
                        <c:v>lusearch</c:v>
                      </c:pt>
                      <c:pt idx="9">
                        <c:v>pmd</c:v>
                      </c:pt>
                      <c:pt idx="10">
                        <c:v>xalan</c:v>
                      </c:pt>
                    </c:strCache>
                  </c:strRef>
                </c:cat>
                <c:val>
                  <c:numRef>
                    <c:extLst xmlns:c15="http://schemas.microsoft.com/office/drawing/2012/chart">
                      <c:ext xmlns:c15="http://schemas.microsoft.com/office/drawing/2012/chart" uri="{02D57815-91ED-43cb-92C2-25804820EDAC}">
                        <c15:formulaRef>
                          <c15:sqref>'Heapdump perfeormance'!$C$2:$C$12</c15:sqref>
                        </c15:formulaRef>
                      </c:ext>
                    </c:extLst>
                    <c:numCache>
                      <c:formatCode>General</c:formatCode>
                      <c:ptCount val="11"/>
                      <c:pt idx="0">
                        <c:v>4.4538000000000002</c:v>
                      </c:pt>
                      <c:pt idx="1">
                        <c:v>5.3159999999999998</c:v>
                      </c:pt>
                      <c:pt idx="2">
                        <c:v>5.17</c:v>
                      </c:pt>
                      <c:pt idx="3">
                        <c:v>58.720999999999997</c:v>
                      </c:pt>
                      <c:pt idx="4">
                        <c:v>4.4103000000000003</c:v>
                      </c:pt>
                      <c:pt idx="5">
                        <c:v>13.196999999999999</c:v>
                      </c:pt>
                      <c:pt idx="6">
                        <c:v>11.220599999999999</c:v>
                      </c:pt>
                      <c:pt idx="7">
                        <c:v>16.110800000000001</c:v>
                      </c:pt>
                      <c:pt idx="8">
                        <c:v>7.16</c:v>
                      </c:pt>
                      <c:pt idx="9">
                        <c:v>11.737</c:v>
                      </c:pt>
                      <c:pt idx="10">
                        <c:v>19.9619</c:v>
                      </c:pt>
                    </c:numCache>
                  </c:numRef>
                </c:val>
                <c:extLst xmlns:c15="http://schemas.microsoft.com/office/drawing/2012/chart">
                  <c:ext xmlns:c16="http://schemas.microsoft.com/office/drawing/2014/chart" uri="{C3380CC4-5D6E-409C-BE32-E72D297353CC}">
                    <c16:uniqueId val="{00000002-E00C-4F15-B475-99161B146D79}"/>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'Heapdump perfeormance'!$D$1</c15:sqref>
                        </c15:formulaRef>
                      </c:ext>
                    </c:extLst>
                    <c:strCache>
                      <c:ptCount val="1"/>
                      <c:pt idx="0">
                        <c:v>CCU with dumping 20 leaky objects (second)</c:v>
                      </c:pt>
                    </c:strCache>
                  </c:strRef>
                </c:tx>
                <c:spPr>
                  <a:solidFill>
                    <a:schemeClr val="accent2">
                      <a:alpha val="70000"/>
                    </a:schemeClr>
                  </a:solidFill>
                  <a:ln>
                    <a:noFill/>
                  </a:ln>
                  <a:effectLst/>
                </c:spPr>
                <c:invertIfNegative val="0"/>
                <c:cat>
                  <c:strRef>
                    <c:extLst xmlns:c15="http://schemas.microsoft.com/office/drawing/2012/chart">
                      <c:ext xmlns:c15="http://schemas.microsoft.com/office/drawing/2012/chart" uri="{02D57815-91ED-43cb-92C2-25804820EDAC}">
                        <c15:formulaRef>
                          <c15:sqref>'Heapdump perfeormance'!$A$2:$A$12</c15:sqref>
                        </c15:formulaRef>
                      </c:ext>
                    </c:extLst>
                    <c:strCache>
                      <c:ptCount val="11"/>
                      <c:pt idx="0">
                        <c:v>antlr</c:v>
                      </c:pt>
                      <c:pt idx="1">
                        <c:v>chart</c:v>
                      </c:pt>
                      <c:pt idx="2">
                        <c:v>bloat</c:v>
                      </c:pt>
                      <c:pt idx="3">
                        <c:v>eclipse</c:v>
                      </c:pt>
                      <c:pt idx="4">
                        <c:v>fop</c:v>
                      </c:pt>
                      <c:pt idx="5">
                        <c:v>hsqldb</c:v>
                      </c:pt>
                      <c:pt idx="6">
                        <c:v>jython</c:v>
                      </c:pt>
                      <c:pt idx="7">
                        <c:v>luindex</c:v>
                      </c:pt>
                      <c:pt idx="8">
                        <c:v>lusearch</c:v>
                      </c:pt>
                      <c:pt idx="9">
                        <c:v>pmd</c:v>
                      </c:pt>
                      <c:pt idx="10">
                        <c:v>xalan</c:v>
                      </c:pt>
                    </c:strCache>
                  </c:strRef>
                </c:cat>
                <c:val>
                  <c:numRef>
                    <c:extLst xmlns:c15="http://schemas.microsoft.com/office/drawing/2012/chart">
                      <c:ext xmlns:c15="http://schemas.microsoft.com/office/drawing/2012/chart" uri="{02D57815-91ED-43cb-92C2-25804820EDAC}">
                        <c15:formulaRef>
                          <c15:sqref>'Heapdump perfeormance'!$D$2:$D$12</c15:sqref>
                        </c15:formulaRef>
                      </c:ext>
                    </c:extLst>
                    <c:numCache>
                      <c:formatCode>General</c:formatCode>
                      <c:ptCount val="11"/>
                      <c:pt idx="0">
                        <c:v>0</c:v>
                      </c:pt>
                      <c:pt idx="1">
                        <c:v>0</c:v>
                      </c:pt>
                      <c:pt idx="2">
                        <c:v>13.32</c:v>
                      </c:pt>
                      <c:pt idx="3">
                        <c:v>0</c:v>
                      </c:pt>
                      <c:pt idx="4">
                        <c:v>0</c:v>
                      </c:pt>
                      <c:pt idx="5">
                        <c:v>0</c:v>
                      </c:pt>
                      <c:pt idx="6">
                        <c:v>0</c:v>
                      </c:pt>
                      <c:pt idx="7">
                        <c:v>0</c:v>
                      </c:pt>
                      <c:pt idx="8">
                        <c:v>0</c:v>
                      </c:pt>
                      <c:pt idx="9">
                        <c:v>0</c:v>
                      </c:pt>
                      <c:pt idx="10">
                        <c:v>0</c:v>
                      </c:pt>
                    </c:numCache>
                  </c:numRef>
                </c:val>
                <c:extLst xmlns:c15="http://schemas.microsoft.com/office/drawing/2012/chart">
                  <c:ext xmlns:c16="http://schemas.microsoft.com/office/drawing/2014/chart" uri="{C3380CC4-5D6E-409C-BE32-E72D297353CC}">
                    <c16:uniqueId val="{00000003-E00C-4F15-B475-99161B146D79}"/>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'Heapdump perfeormance'!$E$1</c15:sqref>
                        </c15:formulaRef>
                      </c:ext>
                    </c:extLst>
                    <c:strCache>
                      <c:ptCount val="1"/>
                      <c:pt idx="0">
                        <c:v>The time cost of dumping the whole heap in one GC round (seconds)</c:v>
                      </c:pt>
                    </c:strCache>
                  </c:strRef>
                </c:tx>
                <c:spPr>
                  <a:solidFill>
                    <a:schemeClr val="accent2">
                      <a:shade val="76000"/>
                      <a:alpha val="70000"/>
                    </a:schemeClr>
                  </a:solidFill>
                  <a:ln>
                    <a:noFill/>
                  </a:ln>
                  <a:effectLst/>
                </c:spPr>
                <c:invertIfNegative val="0"/>
                <c:cat>
                  <c:strRef>
                    <c:extLst xmlns:c15="http://schemas.microsoft.com/office/drawing/2012/chart">
                      <c:ext xmlns:c15="http://schemas.microsoft.com/office/drawing/2012/chart" uri="{02D57815-91ED-43cb-92C2-25804820EDAC}">
                        <c15:formulaRef>
                          <c15:sqref>'Heapdump perfeormance'!$A$2:$A$12</c15:sqref>
                        </c15:formulaRef>
                      </c:ext>
                    </c:extLst>
                    <c:strCache>
                      <c:ptCount val="11"/>
                      <c:pt idx="0">
                        <c:v>antlr</c:v>
                      </c:pt>
                      <c:pt idx="1">
                        <c:v>chart</c:v>
                      </c:pt>
                      <c:pt idx="2">
                        <c:v>bloat</c:v>
                      </c:pt>
                      <c:pt idx="3">
                        <c:v>eclipse</c:v>
                      </c:pt>
                      <c:pt idx="4">
                        <c:v>fop</c:v>
                      </c:pt>
                      <c:pt idx="5">
                        <c:v>hsqldb</c:v>
                      </c:pt>
                      <c:pt idx="6">
                        <c:v>jython</c:v>
                      </c:pt>
                      <c:pt idx="7">
                        <c:v>luindex</c:v>
                      </c:pt>
                      <c:pt idx="8">
                        <c:v>lusearch</c:v>
                      </c:pt>
                      <c:pt idx="9">
                        <c:v>pmd</c:v>
                      </c:pt>
                      <c:pt idx="10">
                        <c:v>xalan</c:v>
                      </c:pt>
                    </c:strCache>
                  </c:strRef>
                </c:cat>
                <c:val>
                  <c:numRef>
                    <c:extLst xmlns:c15="http://schemas.microsoft.com/office/drawing/2012/chart">
                      <c:ext xmlns:c15="http://schemas.microsoft.com/office/drawing/2012/chart" uri="{02D57815-91ED-43cb-92C2-25804820EDAC}">
                        <c15:formulaRef>
                          <c15:sqref>'Heapdump perfeormance'!$E$2:$E$12</c15:sqref>
                        </c15:formulaRef>
                      </c:ext>
                    </c:extLst>
                    <c:numCache>
                      <c:formatCode>General</c:formatCode>
                      <c:ptCount val="11"/>
                      <c:pt idx="0">
                        <c:v>114</c:v>
                      </c:pt>
                      <c:pt idx="1">
                        <c:v>698</c:v>
                      </c:pt>
                      <c:pt idx="2">
                        <c:v>704</c:v>
                      </c:pt>
                      <c:pt idx="3">
                        <c:v>2900</c:v>
                      </c:pt>
                      <c:pt idx="4">
                        <c:v>1907</c:v>
                      </c:pt>
                      <c:pt idx="5">
                        <c:v>22329</c:v>
                      </c:pt>
                      <c:pt idx="6">
                        <c:v>1192</c:v>
                      </c:pt>
                      <c:pt idx="7">
                        <c:v>128</c:v>
                      </c:pt>
                      <c:pt idx="8">
                        <c:v>1322</c:v>
                      </c:pt>
                      <c:pt idx="9">
                        <c:v>8879</c:v>
                      </c:pt>
                      <c:pt idx="10">
                        <c:v>136</c:v>
                      </c:pt>
                    </c:numCache>
                  </c:numRef>
                </c:val>
                <c:extLst xmlns:c15="http://schemas.microsoft.com/office/drawing/2012/chart">
                  <c:ext xmlns:c16="http://schemas.microsoft.com/office/drawing/2014/chart" uri="{C3380CC4-5D6E-409C-BE32-E72D297353CC}">
                    <c16:uniqueId val="{00000004-E00C-4F15-B475-99161B146D79}"/>
                  </c:ext>
                </c:extLst>
              </c15:ser>
            </c15:filteredBarSeries>
          </c:ext>
        </c:extLst>
      </c:barChart>
      <c:catAx>
        <c:axId val="470485784"/>
        <c:scaling>
          <c:orientation val="minMax"/>
        </c:scaling>
        <c:delete val="0"/>
        <c:axPos val="b"/>
        <c:numFmt formatCode="General" sourceLinked="1"/>
        <c:majorTickMark val="none"/>
        <c:minorTickMark val="none"/>
        <c:tickLblPos val="low"/>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cap="none" spc="20" normalizeH="0" baseline="0">
                <a:solidFill>
                  <a:schemeClr val="tx1">
                    <a:lumMod val="65000"/>
                    <a:lumOff val="35000"/>
                  </a:schemeClr>
                </a:solidFill>
                <a:latin typeface="+mn-lt"/>
                <a:ea typeface="+mn-ea"/>
                <a:cs typeface="+mn-cs"/>
              </a:defRPr>
            </a:pPr>
            <a:endParaRPr lang="en-US"/>
          </a:p>
        </c:txPr>
        <c:crossAx val="470488408"/>
        <c:crosses val="autoZero"/>
        <c:auto val="1"/>
        <c:lblAlgn val="ctr"/>
        <c:lblOffset val="100"/>
        <c:noMultiLvlLbl val="0"/>
      </c:catAx>
      <c:valAx>
        <c:axId val="470488408"/>
        <c:scaling>
          <c:orientation val="minMax"/>
          <c:max val="25"/>
          <c:min val="0"/>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spc="20" baseline="0">
                <a:solidFill>
                  <a:schemeClr val="tx1">
                    <a:lumMod val="65000"/>
                    <a:lumOff val="35000"/>
                  </a:schemeClr>
                </a:solidFill>
                <a:latin typeface="+mn-lt"/>
                <a:ea typeface="+mn-ea"/>
                <a:cs typeface="+mn-cs"/>
              </a:defRPr>
            </a:pPr>
            <a:endParaRPr lang="en-US"/>
          </a:p>
        </c:txPr>
        <c:crossAx val="470485784"/>
        <c:crosses val="autoZero"/>
        <c:crossBetween val="between"/>
        <c:majorUnit val="2"/>
        <c:min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5.2466726238066128E-2"/>
          <c:y val="2.0953815393747289E-2"/>
          <c:w val="0.94753327376193386"/>
          <c:h val="0.82880262710469366"/>
        </c:manualLayout>
      </c:layout>
      <c:barChart>
        <c:barDir val="col"/>
        <c:grouping val="clustered"/>
        <c:varyColors val="0"/>
        <c:ser>
          <c:idx val="0"/>
          <c:order val="0"/>
          <c:tx>
            <c:strRef>
              <c:f>Sheet3!$B$1</c:f>
              <c:strCache>
                <c:ptCount val="1"/>
                <c:pt idx="0">
                  <c:v>The slowdown of heap dumping</c:v>
                </c:pt>
              </c:strCache>
            </c:strRef>
          </c:tx>
          <c:spPr>
            <a:gradFill rotWithShape="1">
              <a:gsLst>
                <a:gs pos="0">
                  <a:schemeClr val="accent6">
                    <a:tint val="100000"/>
                    <a:shade val="100000"/>
                    <a:satMod val="130000"/>
                  </a:schemeClr>
                </a:gs>
                <a:gs pos="100000">
                  <a:schemeClr val="accent6">
                    <a:tint val="50000"/>
                    <a:shade val="100000"/>
                    <a:satMod val="350000"/>
                  </a:schemeClr>
                </a:gs>
              </a:gsLst>
              <a:lin ang="16200000" scaled="0"/>
            </a:gradFill>
            <a:ln>
              <a:noFill/>
            </a:ln>
            <a:effectLst>
              <a:outerShdw blurRad="40000" dist="23000" dir="5400000" rotWithShape="0">
                <a:srgbClr val="000000">
                  <a:alpha val="35000"/>
                </a:srgbClr>
              </a:outerShdw>
            </a:effectLst>
          </c:spPr>
          <c:invertIfNegative val="0"/>
          <c:cat>
            <c:strRef>
              <c:f>Sheet3!$A$2:$A$12</c:f>
              <c:strCache>
                <c:ptCount val="11"/>
                <c:pt idx="0">
                  <c:v>antlr</c:v>
                </c:pt>
                <c:pt idx="1">
                  <c:v>chart</c:v>
                </c:pt>
                <c:pt idx="2">
                  <c:v>bloat</c:v>
                </c:pt>
                <c:pt idx="3">
                  <c:v>eclipse</c:v>
                </c:pt>
                <c:pt idx="4">
                  <c:v>fop</c:v>
                </c:pt>
                <c:pt idx="5">
                  <c:v>hsqldb</c:v>
                </c:pt>
                <c:pt idx="6">
                  <c:v>jython</c:v>
                </c:pt>
                <c:pt idx="7">
                  <c:v>luindex</c:v>
                </c:pt>
                <c:pt idx="8">
                  <c:v>lusearch</c:v>
                </c:pt>
                <c:pt idx="9">
                  <c:v>pmd</c:v>
                </c:pt>
                <c:pt idx="10">
                  <c:v>xalan</c:v>
                </c:pt>
              </c:strCache>
            </c:strRef>
          </c:cat>
          <c:val>
            <c:numRef>
              <c:f>Sheet3!$B$2:$B$12</c:f>
              <c:numCache>
                <c:formatCode>General</c:formatCode>
                <c:ptCount val="11"/>
                <c:pt idx="0">
                  <c:v>52</c:v>
                </c:pt>
                <c:pt idx="1">
                  <c:v>132</c:v>
                </c:pt>
                <c:pt idx="2">
                  <c:v>140</c:v>
                </c:pt>
                <c:pt idx="3">
                  <c:v>91</c:v>
                </c:pt>
                <c:pt idx="4">
                  <c:v>659</c:v>
                </c:pt>
                <c:pt idx="5">
                  <c:v>7867</c:v>
                </c:pt>
                <c:pt idx="6">
                  <c:v>174</c:v>
                </c:pt>
                <c:pt idx="7">
                  <c:v>18</c:v>
                </c:pt>
                <c:pt idx="8">
                  <c:v>188</c:v>
                </c:pt>
                <c:pt idx="9">
                  <c:v>2039</c:v>
                </c:pt>
                <c:pt idx="10">
                  <c:v>13</c:v>
                </c:pt>
              </c:numCache>
            </c:numRef>
          </c:val>
          <c:extLst>
            <c:ext xmlns:c16="http://schemas.microsoft.com/office/drawing/2014/chart" uri="{C3380CC4-5D6E-409C-BE32-E72D297353CC}">
              <c16:uniqueId val="{00000000-58B1-48F9-A6C5-F5DBD6AE7793}"/>
            </c:ext>
          </c:extLst>
        </c:ser>
        <c:dLbls>
          <c:showLegendKey val="0"/>
          <c:showVal val="0"/>
          <c:showCatName val="0"/>
          <c:showSerName val="0"/>
          <c:showPercent val="0"/>
          <c:showBubbleSize val="0"/>
        </c:dLbls>
        <c:gapWidth val="100"/>
        <c:overlap val="-24"/>
        <c:axId val="453897976"/>
        <c:axId val="453899944"/>
      </c:barChart>
      <c:catAx>
        <c:axId val="453897976"/>
        <c:scaling>
          <c:orientation val="minMax"/>
        </c:scaling>
        <c:delete val="1"/>
        <c:axPos val="t"/>
        <c:numFmt formatCode="General" sourceLinked="1"/>
        <c:majorTickMark val="none"/>
        <c:minorTickMark val="none"/>
        <c:tickLblPos val="nextTo"/>
        <c:crossAx val="453899944"/>
        <c:crosses val="autoZero"/>
        <c:auto val="1"/>
        <c:lblAlgn val="ctr"/>
        <c:lblOffset val="100"/>
        <c:noMultiLvlLbl val="0"/>
      </c:catAx>
      <c:valAx>
        <c:axId val="453899944"/>
        <c:scaling>
          <c:orientation val="maxMin"/>
          <c:max val="100"/>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53897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0.29598</cdr:x>
      <cdr:y>0</cdr:y>
    </cdr:from>
    <cdr:to>
      <cdr:x>0.38566</cdr:x>
      <cdr:y>0.06327</cdr:y>
    </cdr:to>
    <cdr:sp macro="" textlink="">
      <cdr:nvSpPr>
        <cdr:cNvPr id="2" name="TextBox 1">
          <a:extLst xmlns:a="http://schemas.openxmlformats.org/drawingml/2006/main">
            <a:ext uri="{FF2B5EF4-FFF2-40B4-BE49-F238E27FC236}">
              <a16:creationId xmlns:a16="http://schemas.microsoft.com/office/drawing/2014/main" id="{E136932D-B5A0-4645-B582-11B31DBAA7B9}"/>
            </a:ext>
          </a:extLst>
        </cdr:cNvPr>
        <cdr:cNvSpPr txBox="1"/>
      </cdr:nvSpPr>
      <cdr:spPr>
        <a:xfrm xmlns:a="http://schemas.openxmlformats.org/drawingml/2006/main">
          <a:off x="2514739" y="-1446743"/>
          <a:ext cx="762000" cy="33755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1400" b="1" dirty="0">
            <a:solidFill>
              <a:srgbClr val="C00000"/>
            </a:solidFill>
          </a:endParaRPr>
        </a:p>
      </cdr:txBody>
    </cdr:sp>
  </cdr:relSizeAnchor>
  <cdr:relSizeAnchor xmlns:cdr="http://schemas.openxmlformats.org/drawingml/2006/chartDrawing">
    <cdr:from>
      <cdr:x>0.38249</cdr:x>
      <cdr:y>0</cdr:y>
    </cdr:from>
    <cdr:to>
      <cdr:x>0.47218</cdr:x>
      <cdr:y>0.06327</cdr:y>
    </cdr:to>
    <cdr:sp macro="" textlink="">
      <cdr:nvSpPr>
        <cdr:cNvPr id="4" name="TextBox 1">
          <a:extLst xmlns:a="http://schemas.openxmlformats.org/drawingml/2006/main">
            <a:ext uri="{FF2B5EF4-FFF2-40B4-BE49-F238E27FC236}">
              <a16:creationId xmlns:a16="http://schemas.microsoft.com/office/drawing/2014/main" id="{AFA2B42A-BF10-4FD7-9E0F-2BBDFE1E8D95}"/>
            </a:ext>
          </a:extLst>
        </cdr:cNvPr>
        <cdr:cNvSpPr txBox="1"/>
      </cdr:nvSpPr>
      <cdr:spPr>
        <a:xfrm xmlns:a="http://schemas.openxmlformats.org/drawingml/2006/main">
          <a:off x="3249767" y="-1446743"/>
          <a:ext cx="762000" cy="33755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400" b="1" dirty="0">
            <a:solidFill>
              <a:srgbClr val="C0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1BB007-2E9D-4DF8-AC7A-473AB0552C20}" type="datetimeFigureOut">
              <a:rPr lang="en-US" smtClean="0"/>
              <a:pPr/>
              <a:t>6/19/2018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F66146-EB23-4015-A830-12562B6899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ltLang="zh-CN" dirty="0"/>
              <a:t>Hello everyone, my name is Cheng. Today, I am going to talk about a novel translation to infer the reference paths from the calling context, that can help the developers to pinpoint the root cause of bugs faster. Prof. Harry Xu is my advisor and this is a join work with other colleges, </a:t>
            </a:r>
            <a:r>
              <a:rPr lang="en-US" altLang="zh-CN" dirty="0" err="1"/>
              <a:t>Khanh</a:t>
            </a:r>
            <a:r>
              <a:rPr lang="en-US" altLang="zh-CN" dirty="0"/>
              <a:t>, </a:t>
            </a:r>
            <a:r>
              <a:rPr lang="en-US" altLang="zh-CN" dirty="0" err="1"/>
              <a:t>Zhiqiang</a:t>
            </a:r>
            <a:r>
              <a:rPr lang="en-US" altLang="zh-CN" dirty="0"/>
              <a:t>, </a:t>
            </a:r>
            <a:r>
              <a:rPr lang="en-US" altLang="zh-CN" dirty="0" err="1"/>
              <a:t>Qirun</a:t>
            </a:r>
            <a:r>
              <a:rPr lang="en-US" altLang="zh-CN" dirty="0"/>
              <a:t>, and </a:t>
            </a:r>
            <a:r>
              <a:rPr lang="en-US" altLang="zh-CN" dirty="0" err="1"/>
              <a:t>Zhendong</a:t>
            </a:r>
            <a:endParaRPr lang="zh-CN" altLang="en-US"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1</a:t>
            </a:fld>
            <a:endParaRPr lang="en-US"/>
          </a:p>
        </p:txBody>
      </p:sp>
    </p:spTree>
    <p:extLst>
      <p:ext uri="{BB962C8B-B14F-4D97-AF65-F5344CB8AC3E}">
        <p14:creationId xmlns:p14="http://schemas.microsoft.com/office/powerpoint/2010/main" val="2071804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ltLang="zh-CN" dirty="0"/>
              <a:t>To achieve that goal, first of all, given the program, we turn the program into a special graph representation which is called inter-procedural symbolic points-to graph. And then based on the graph representation, we perform a new  CFL-reachability formulation called constraint-guided CFL-Reachability formulation, which takes the calling context as an input to guide our CFL-reachability computation. And eventually this computation will provide the reference paths, which can help the developers to perform post-modern debugging. </a:t>
            </a:r>
          </a:p>
          <a:p>
            <a:endParaRPr lang="en-US" altLang="zh-CN" dirty="0"/>
          </a:p>
          <a:p>
            <a:endParaRPr lang="en-US" altLang="zh-CN" dirty="0"/>
          </a:p>
          <a:p>
            <a:endParaRPr lang="en-US" altLang="zh-CN" dirty="0"/>
          </a:p>
          <a:p>
            <a:r>
              <a:rPr lang="en-US" altLang="zh-CN" dirty="0"/>
              <a:t> we use a special graph presentation to model the program to be analyzed. The graph we used is the Inter-procedural Symbolic Point-to Graph. It is a locally resolved point-to graph. </a:t>
            </a:r>
            <a:r>
              <a:rPr lang="en-US" sz="1200" b="0" i="0" kern="1200" dirty="0">
                <a:solidFill>
                  <a:schemeClr val="tx1"/>
                </a:solidFill>
                <a:effectLst/>
                <a:latin typeface="+mn-lt"/>
                <a:ea typeface="+mn-ea"/>
                <a:cs typeface="+mn-cs"/>
              </a:rPr>
              <a:t>SPG simplifies the complex object flow between an object and a, therefore by using it we can simplify our analysis.</a:t>
            </a:r>
            <a:r>
              <a:rPr lang="en-US" dirty="0"/>
              <a:t>  </a:t>
            </a:r>
            <a:endParaRPr lang="en-US" altLang="zh-CN" dirty="0"/>
          </a:p>
          <a:p>
            <a:r>
              <a:rPr lang="en-US" altLang="zh-CN" dirty="0"/>
              <a:t>Then, we use the calling context as the constraint to guide our search, therefore the paths that are traversed need to satisfy the CFL grammar we invented. This will eliminate unnecessary paths that are not consistent with the calling context, so the reference paths we get will be only consistent with the calling context. </a:t>
            </a:r>
          </a:p>
        </p:txBody>
      </p:sp>
      <p:sp>
        <p:nvSpPr>
          <p:cNvPr id="4" name="Slide Number Placeholder 3"/>
          <p:cNvSpPr>
            <a:spLocks noGrp="1"/>
          </p:cNvSpPr>
          <p:nvPr>
            <p:ph type="sldNum" sz="quarter" idx="10"/>
          </p:nvPr>
        </p:nvSpPr>
        <p:spPr/>
        <p:txBody>
          <a:bodyPr/>
          <a:lstStyle/>
          <a:p>
            <a:fld id="{D0F66146-EB23-4015-A830-12562B6899F5}" type="slidenum">
              <a:rPr lang="en-US" smtClean="0"/>
              <a:pPr/>
              <a:t>10</a:t>
            </a:fld>
            <a:endParaRPr lang="en-US"/>
          </a:p>
        </p:txBody>
      </p:sp>
    </p:spTree>
    <p:extLst>
      <p:ext uri="{BB962C8B-B14F-4D97-AF65-F5344CB8AC3E}">
        <p14:creationId xmlns:p14="http://schemas.microsoft.com/office/powerpoint/2010/main" val="1475470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altLang="zh-CN" dirty="0"/>
              <a:t>I will briefly talk about the symbolic point-to graph. I’ll tell you have to get the symbolic points-to graph from the code of the previous example, the eclipse plugin. So the key idea here is that, for each method, we first computed a intra-procedure symbolic points-to graph for the method itself. How do we do that? We create a bunch of  symbolic nodes to represent the objects that are not visible in the method. After those nodes are introduced, we perform a local points-to analysis, so the locally resolved points-to graph becomes an intra-procedure symbolic points-to graph.</a:t>
            </a:r>
            <a:endParaRPr lang="zh-CN" altLang="en-US"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11</a:t>
            </a:fld>
            <a:endParaRPr lang="en-US"/>
          </a:p>
        </p:txBody>
      </p:sp>
    </p:spTree>
    <p:extLst>
      <p:ext uri="{BB962C8B-B14F-4D97-AF65-F5344CB8AC3E}">
        <p14:creationId xmlns:p14="http://schemas.microsoft.com/office/powerpoint/2010/main" val="4216705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ltLang="zh-CN" dirty="0"/>
              <a:t>We use that method to build intra-procedure symbolic points-to graph for every method.</a:t>
            </a:r>
            <a:endParaRPr lang="zh-CN" altLang="en-US"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12</a:t>
            </a:fld>
            <a:endParaRPr lang="en-US"/>
          </a:p>
        </p:txBody>
      </p:sp>
    </p:spTree>
    <p:extLst>
      <p:ext uri="{BB962C8B-B14F-4D97-AF65-F5344CB8AC3E}">
        <p14:creationId xmlns:p14="http://schemas.microsoft.com/office/powerpoint/2010/main" val="3722361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Once you have Intra-procedure SPG for multiple methods, then you can connect them trivially by connecting the symbolic nodes at each call site with call edge and return edges. That’s how that we end up having a inter-procedure symbolic points-to graph for a program that listed on the left.</a:t>
            </a:r>
            <a:endParaRPr lang="zh-CN" altLang="en-US" dirty="0"/>
          </a:p>
          <a:p>
            <a:endParaRPr lang="en-US" altLang="zh-CN" dirty="0"/>
          </a:p>
          <a:p>
            <a:endParaRPr lang="en-US" altLang="zh-CN"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13</a:t>
            </a:fld>
            <a:endParaRPr lang="en-US"/>
          </a:p>
        </p:txBody>
      </p:sp>
    </p:spTree>
    <p:extLst>
      <p:ext uri="{BB962C8B-B14F-4D97-AF65-F5344CB8AC3E}">
        <p14:creationId xmlns:p14="http://schemas.microsoft.com/office/powerpoint/2010/main" val="3263196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ltLang="zh-CN" dirty="0"/>
              <a:t>After talking about the graph, now I am going to talk about the constraint we use for traversing on that graph. Recently, there are a lot of researchers have used the CFL-reachability for various kinds of points-to and alias analysis, and we found that this formulation also works for our translation, so that’s why we decide to modify this formulation and adapt it to our framework. But before I talk about constraint guided reachability, let me first briefly introduce what the general CFL-Reachability framework does. CFL-reachability is a balanced parenthesis's graph reachability problem, in which each edge of the graph is annotated with a label. And eventually, we want to find path whose labels contains balanced parenthesis's. For pointer alias analysis, for example, it performs CFL-reachability analysis over two languages M and H. Language M guarantees that all method calls and returns are properly matched for context sensitivity. And </a:t>
            </a:r>
            <a:r>
              <a:rPr lang="en-US" altLang="zh-CN" dirty="0" err="1"/>
              <a:t>languge</a:t>
            </a:r>
            <a:r>
              <a:rPr lang="en-US" altLang="zh-CN" dirty="0"/>
              <a:t> H guarantees that the value that is written in the field is also retrieved from the same field.</a:t>
            </a:r>
          </a:p>
        </p:txBody>
      </p:sp>
      <p:sp>
        <p:nvSpPr>
          <p:cNvPr id="4" name="Slide Number Placeholder 3"/>
          <p:cNvSpPr>
            <a:spLocks noGrp="1"/>
          </p:cNvSpPr>
          <p:nvPr>
            <p:ph type="sldNum" sz="quarter" idx="10"/>
          </p:nvPr>
        </p:nvSpPr>
        <p:spPr/>
        <p:txBody>
          <a:bodyPr/>
          <a:lstStyle/>
          <a:p>
            <a:fld id="{D0F66146-EB23-4015-A830-12562B6899F5}" type="slidenum">
              <a:rPr lang="en-US" smtClean="0"/>
              <a:pPr/>
              <a:t>14</a:t>
            </a:fld>
            <a:endParaRPr lang="en-US"/>
          </a:p>
        </p:txBody>
      </p:sp>
    </p:spTree>
    <p:extLst>
      <p:ext uri="{BB962C8B-B14F-4D97-AF65-F5344CB8AC3E}">
        <p14:creationId xmlns:p14="http://schemas.microsoft.com/office/powerpoint/2010/main" val="1851514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ltLang="zh-CN" dirty="0"/>
              <a:t>The balanced CFL formulation is widely used. However, in our framework, we are not only checking balanced parenthesis and brackets. In addition, because unbalanced parenthesis reveal calling context, and unbalanced heap accesses reveal the heap reference paths,  we want  to modify these two balanced languages M and H to let them allow certain kind of </a:t>
            </a:r>
            <a:r>
              <a:rPr lang="en-US" altLang="zh-CN" dirty="0" err="1"/>
              <a:t>unbalancedness</a:t>
            </a:r>
            <a:r>
              <a:rPr lang="en-US" altLang="zh-CN" dirty="0"/>
              <a:t> so that we can explore theses </a:t>
            </a:r>
            <a:r>
              <a:rPr lang="en-US" altLang="zh-CN" dirty="0" err="1"/>
              <a:t>unbalancedness</a:t>
            </a:r>
            <a:r>
              <a:rPr lang="en-US" altLang="zh-CN" dirty="0"/>
              <a:t> for our translation purposes.  We don’t have time to talk about the new grammars, so if you are interested in the grammars, they can be found in the paper.</a:t>
            </a:r>
          </a:p>
        </p:txBody>
      </p:sp>
      <p:sp>
        <p:nvSpPr>
          <p:cNvPr id="4" name="Slide Number Placeholder 3"/>
          <p:cNvSpPr>
            <a:spLocks noGrp="1"/>
          </p:cNvSpPr>
          <p:nvPr>
            <p:ph type="sldNum" sz="quarter" idx="10"/>
          </p:nvPr>
        </p:nvSpPr>
        <p:spPr/>
        <p:txBody>
          <a:bodyPr/>
          <a:lstStyle/>
          <a:p>
            <a:fld id="{D0F66146-EB23-4015-A830-12562B6899F5}" type="slidenum">
              <a:rPr lang="en-US" smtClean="0"/>
              <a:pPr/>
              <a:t>15</a:t>
            </a:fld>
            <a:endParaRPr lang="en-US"/>
          </a:p>
        </p:txBody>
      </p:sp>
    </p:spTree>
    <p:extLst>
      <p:ext uri="{BB962C8B-B14F-4D97-AF65-F5344CB8AC3E}">
        <p14:creationId xmlns:p14="http://schemas.microsoft.com/office/powerpoint/2010/main" val="896307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Recall that, the inputs of our static analysis are the three pieces of information recorded by our dynamic analysis, including a calling context c for a particular event or bug, object o involved in the event, and variable v that points to o. Note that those are not the new things required, because most of the existing dynamic tools can already record them. So our goal here is to find a set of paths  on the graph representation whose labels are strings of this interleaved Languages M tilde and H tilde, from this variable v to another object of o’ that may directly or transitively references o in the heap reference path. How do we do this. As I already said, we use some constraints to guide our analysis. So the first constraint we use is the String constraint. We want to use this calling context as a constraint of unbalanced function calls/returns to help us to prune the search space for path with unbalanced heap accesses. And another constraint here is the path constraint, so we will make sure that all of the paths we are looking for have to pass the object o. The reason is that, because v points to o, that is the runtime information recorded by the dynamic analysis. We know that this must happen. So that is the reason that we require all of the paths that our static analysis found have to go through o. Those are the two constraints we check when we perform the CFL-reachability computation. In the end, these unbalanced heap accesses from o to o’ would form a reference context for 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r>
              <a:rPr lang="en-US" dirty="0"/>
              <a:t>Our inputs </a:t>
            </a:r>
            <a:r>
              <a:rPr lang="en-US" dirty="0" err="1"/>
              <a:t>blablabla</a:t>
            </a:r>
            <a:r>
              <a:rPr lang="en-US" dirty="0"/>
              <a:t>, and we are looking the paths that are the strings of the intersection of language m tilde and h tilde </a:t>
            </a:r>
            <a:r>
              <a:rPr lang="en-US" dirty="0" err="1"/>
              <a:t>fron</a:t>
            </a:r>
            <a:r>
              <a:rPr lang="en-US" dirty="0"/>
              <a:t> v to o’, o’ is the object that transitively references o. And we use two constraints to guide our search, one is string constraint which will use calling context c as a constraint of unbalanced function calls and returns to search the paths with unbalanced heap accesses. Another one the path constraint. Since V points to o is a dynamic runtime behavior that was captured by our dynamic analysis, hence, in order to find object o’ that references o, o has to be in this path. Then, theses </a:t>
            </a:r>
            <a:r>
              <a:rPr lang="en-US" dirty="0" err="1"/>
              <a:t>blablabla</a:t>
            </a:r>
            <a:endParaRPr lang="en-US"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16</a:t>
            </a:fld>
            <a:endParaRPr lang="en-US"/>
          </a:p>
        </p:txBody>
      </p:sp>
    </p:spTree>
    <p:extLst>
      <p:ext uri="{BB962C8B-B14F-4D97-AF65-F5344CB8AC3E}">
        <p14:creationId xmlns:p14="http://schemas.microsoft.com/office/powerpoint/2010/main" val="1208039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ltLang="zh-CN" dirty="0"/>
              <a:t>Because of the limit of time, I am not trying to tell you exactly how to find these paths. But here I am going to show you one valid path that we find. So for example, recall the Eclipse example </a:t>
            </a:r>
            <a:r>
              <a:rPr lang="en-US" altLang="zh-CN"/>
              <a:t>introduced before, </a:t>
            </a:r>
            <a:r>
              <a:rPr lang="en-US" altLang="zh-CN" dirty="0"/>
              <a:t>the memory leak detector sleigh reports three pieces of information, </a:t>
            </a:r>
            <a:r>
              <a:rPr lang="en-US" altLang="zh-CN" dirty="0" err="1"/>
              <a:t>blablabla</a:t>
            </a:r>
            <a:r>
              <a:rPr lang="en-US" altLang="zh-CN" dirty="0"/>
              <a:t>. We have a path from this variable v which is in13, and ends at object o9 which is the </a:t>
            </a:r>
            <a:r>
              <a:rPr lang="en-US" altLang="zh-CN" dirty="0" err="1"/>
              <a:t>NavigationHistory</a:t>
            </a:r>
            <a:r>
              <a:rPr lang="en-US" altLang="zh-CN" dirty="0"/>
              <a:t> object that transitively references this object o2. And the calling context is the call of </a:t>
            </a:r>
            <a:r>
              <a:rPr lang="en-US" altLang="zh-CN" dirty="0" err="1"/>
              <a:t>useValue</a:t>
            </a:r>
            <a:r>
              <a:rPr lang="en-US" altLang="zh-CN" dirty="0"/>
              <a:t> in line 4. Why is this  a valid path? First of all, we get the path string from the path, which looks like this. And then we performed a set of checks over the path string. </a:t>
            </a:r>
          </a:p>
          <a:p>
            <a:endParaRPr lang="en-US" altLang="zh-CN" dirty="0"/>
          </a:p>
          <a:p>
            <a:endParaRPr lang="en-US" altLang="zh-CN" dirty="0"/>
          </a:p>
          <a:p>
            <a:endParaRPr lang="en-US" altLang="zh-CN" dirty="0"/>
          </a:p>
          <a:p>
            <a:r>
              <a:rPr lang="en-US" altLang="zh-CN" dirty="0"/>
              <a:t>the memory leak detector sleigh reports three pieces of information, </a:t>
            </a:r>
            <a:r>
              <a:rPr lang="en-US" altLang="zh-CN" dirty="0" err="1"/>
              <a:t>blablabla</a:t>
            </a:r>
            <a:r>
              <a:rPr lang="en-US" altLang="zh-CN" dirty="0"/>
              <a:t>. We want to find paths that starts from variable in13 and ends at another object that directly or transitively references o2. In this case, we have such a path from in 13 to o9, and this path is a valid path.</a:t>
            </a:r>
            <a:endParaRPr lang="zh-CN" altLang="en-US"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17</a:t>
            </a:fld>
            <a:endParaRPr lang="en-US"/>
          </a:p>
        </p:txBody>
      </p:sp>
    </p:spTree>
    <p:extLst>
      <p:ext uri="{BB962C8B-B14F-4D97-AF65-F5344CB8AC3E}">
        <p14:creationId xmlns:p14="http://schemas.microsoft.com/office/powerpoint/2010/main" val="1865214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for the string constraint, we check whether the calling context is a prefix of the string, in this case, this call stack line 4 is indeed a prefix of the string. So that basically means this path string is consistent with the calling context. And next we check whether o2 is on the path, and then it is also the case. Then we conclude that this path is a valid path. Once we conclude this is the valid path, we can retrieve the unbalanced heap accesses from the path. In this case, the unbalanced heap accesses are the array element and array. So that basically means that we find a reference context for o2, which goes from object o9 to object o21 and to object o2.</a:t>
            </a:r>
          </a:p>
          <a:p>
            <a:endParaRPr lang="en-US" dirty="0"/>
          </a:p>
          <a:p>
            <a:endParaRPr lang="en-US" dirty="0"/>
          </a:p>
          <a:p>
            <a:endParaRPr lang="en-US" dirty="0"/>
          </a:p>
          <a:p>
            <a:endParaRPr lang="en-US" dirty="0"/>
          </a:p>
          <a:p>
            <a:endParaRPr lang="en-US" dirty="0"/>
          </a:p>
          <a:p>
            <a:r>
              <a:rPr lang="en-US" dirty="0"/>
              <a:t>The path we find is a valid path, because the calling context is a prefix of this path string and object o2 is in this path. Therefore, we can get the reference path from this path by looking at these unbalanced open brackets. </a:t>
            </a:r>
          </a:p>
        </p:txBody>
      </p:sp>
      <p:sp>
        <p:nvSpPr>
          <p:cNvPr id="4" name="Slide Number Placeholder 3"/>
          <p:cNvSpPr>
            <a:spLocks noGrp="1"/>
          </p:cNvSpPr>
          <p:nvPr>
            <p:ph type="sldNum" sz="quarter" idx="10"/>
          </p:nvPr>
        </p:nvSpPr>
        <p:spPr/>
        <p:txBody>
          <a:bodyPr/>
          <a:lstStyle/>
          <a:p>
            <a:fld id="{D0F66146-EB23-4015-A830-12562B6899F5}" type="slidenum">
              <a:rPr lang="en-US" smtClean="0"/>
              <a:pPr/>
              <a:t>18</a:t>
            </a:fld>
            <a:endParaRPr lang="en-US" dirty="0"/>
          </a:p>
        </p:txBody>
      </p:sp>
    </p:spTree>
    <p:extLst>
      <p:ext uri="{BB962C8B-B14F-4D97-AF65-F5344CB8AC3E}">
        <p14:creationId xmlns:p14="http://schemas.microsoft.com/office/powerpoint/2010/main" val="9800783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ltLang="zh-CN" dirty="0"/>
              <a:t>To implement our framework, we first modified calling context </a:t>
            </a:r>
            <a:r>
              <a:rPr lang="en-US" altLang="zh-CN" dirty="0" err="1"/>
              <a:t>uptrees</a:t>
            </a:r>
            <a:r>
              <a:rPr lang="en-US" altLang="zh-CN" dirty="0"/>
              <a:t> to get the calling context. Calling context </a:t>
            </a:r>
            <a:r>
              <a:rPr lang="en-US" altLang="zh-CN" dirty="0" err="1"/>
              <a:t>uptrees</a:t>
            </a:r>
            <a:r>
              <a:rPr lang="en-US" altLang="zh-CN" dirty="0"/>
              <a:t> is a dynamic infrastructure that is implemented in JVM that can efficiently profile calling context. We implemented our static analysis in Soot, and to do that we modified the ISPG representation and we then implemented our own constraint-</a:t>
            </a:r>
            <a:r>
              <a:rPr lang="en-US" altLang="zh-CN" dirty="0" err="1"/>
              <a:t>guidted</a:t>
            </a:r>
            <a:r>
              <a:rPr lang="en-US" altLang="zh-CN" dirty="0"/>
              <a:t> CFL-reachability formulation over the ISPG. The benchmarks we targeted on is the </a:t>
            </a:r>
            <a:r>
              <a:rPr lang="en-US" altLang="zh-CN" dirty="0" err="1"/>
              <a:t>dacapo</a:t>
            </a:r>
            <a:r>
              <a:rPr lang="en-US" altLang="zh-CN" dirty="0"/>
              <a:t> 2006 mr2.</a:t>
            </a:r>
            <a:endParaRPr lang="zh-CN" altLang="en-US"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19</a:t>
            </a:fld>
            <a:endParaRPr lang="en-US"/>
          </a:p>
        </p:txBody>
      </p:sp>
    </p:spTree>
    <p:extLst>
      <p:ext uri="{BB962C8B-B14F-4D97-AF65-F5344CB8AC3E}">
        <p14:creationId xmlns:p14="http://schemas.microsoft.com/office/powerpoint/2010/main" val="3920268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Contexts information</a:t>
            </a:r>
            <a:r>
              <a:rPr lang="zh-CN" altLang="en-US" dirty="0"/>
              <a:t> </a:t>
            </a:r>
            <a:r>
              <a:rPr lang="en-US" altLang="zh-CN" dirty="0"/>
              <a:t>is</a:t>
            </a:r>
            <a:r>
              <a:rPr lang="zh-CN" altLang="en-US" dirty="0"/>
              <a:t> </a:t>
            </a:r>
            <a:r>
              <a:rPr lang="en-US" altLang="zh-CN" dirty="0"/>
              <a:t>a piece of </a:t>
            </a:r>
            <a:r>
              <a:rPr lang="zh-CN" altLang="en-US" dirty="0"/>
              <a:t> </a:t>
            </a:r>
            <a:r>
              <a:rPr lang="en-US" altLang="zh-CN" dirty="0"/>
              <a:t>very</a:t>
            </a:r>
            <a:r>
              <a:rPr lang="zh-CN" altLang="en-US" dirty="0"/>
              <a:t> </a:t>
            </a:r>
            <a:r>
              <a:rPr lang="en-US" altLang="zh-CN" dirty="0"/>
              <a:t>important runtime information that is reported for post-modern debugging. </a:t>
            </a:r>
            <a:r>
              <a:rPr lang="zh-CN" altLang="en-US" dirty="0"/>
              <a:t> </a:t>
            </a:r>
            <a:r>
              <a:rPr lang="en-US" altLang="zh-CN" dirty="0"/>
              <a:t>And</a:t>
            </a:r>
            <a:r>
              <a:rPr lang="zh-CN" altLang="en-US" dirty="0"/>
              <a:t> </a:t>
            </a:r>
            <a:r>
              <a:rPr lang="en-US" altLang="zh-CN" dirty="0"/>
              <a:t>then</a:t>
            </a:r>
            <a:r>
              <a:rPr lang="zh-CN" altLang="en-US" dirty="0"/>
              <a:t> </a:t>
            </a:r>
            <a:r>
              <a:rPr lang="en-US" altLang="zh-CN" dirty="0"/>
              <a:t>there</a:t>
            </a:r>
            <a:r>
              <a:rPr lang="zh-CN" altLang="en-US" dirty="0"/>
              <a:t> </a:t>
            </a:r>
            <a:r>
              <a:rPr lang="en-US" altLang="zh-CN" dirty="0"/>
              <a:t>are</a:t>
            </a:r>
            <a:r>
              <a:rPr lang="zh-CN" altLang="en-US" dirty="0"/>
              <a:t> </a:t>
            </a:r>
            <a:r>
              <a:rPr lang="en-US" altLang="zh-CN" dirty="0"/>
              <a:t>broadly</a:t>
            </a:r>
            <a:r>
              <a:rPr lang="zh-CN" altLang="en-US" dirty="0"/>
              <a:t> </a:t>
            </a:r>
            <a:r>
              <a:rPr lang="en-US" altLang="zh-CN" dirty="0"/>
              <a:t>two</a:t>
            </a:r>
            <a:r>
              <a:rPr lang="zh-CN" altLang="en-US" dirty="0"/>
              <a:t> </a:t>
            </a:r>
            <a:r>
              <a:rPr lang="en-US" altLang="zh-CN" dirty="0"/>
              <a:t>types</a:t>
            </a:r>
            <a:r>
              <a:rPr lang="zh-CN" altLang="en-US" dirty="0"/>
              <a:t> </a:t>
            </a:r>
            <a:r>
              <a:rPr lang="en-US" altLang="zh-CN" dirty="0"/>
              <a:t>of context, one</a:t>
            </a:r>
            <a:r>
              <a:rPr lang="zh-CN" altLang="en-US" dirty="0"/>
              <a:t> </a:t>
            </a:r>
            <a:r>
              <a:rPr lang="en-US" altLang="zh-CN" dirty="0"/>
              <a:t>is</a:t>
            </a:r>
            <a:r>
              <a:rPr lang="zh-CN" altLang="en-US" dirty="0"/>
              <a:t> </a:t>
            </a:r>
            <a:r>
              <a:rPr lang="en-US" altLang="zh-CN" dirty="0"/>
              <a:t>the</a:t>
            </a:r>
            <a:r>
              <a:rPr lang="zh-CN" altLang="en-US" dirty="0"/>
              <a:t> </a:t>
            </a:r>
            <a:r>
              <a:rPr lang="en-US" altLang="zh-CN" dirty="0"/>
              <a:t>calling</a:t>
            </a:r>
            <a:r>
              <a:rPr lang="zh-CN" altLang="en-US" dirty="0"/>
              <a:t> </a:t>
            </a:r>
            <a:r>
              <a:rPr lang="en-US" altLang="zh-CN" dirty="0"/>
              <a:t>context</a:t>
            </a:r>
            <a:r>
              <a:rPr lang="zh-CN" altLang="en-US" dirty="0"/>
              <a:t> </a:t>
            </a:r>
            <a:r>
              <a:rPr lang="en-US" altLang="zh-CN" dirty="0"/>
              <a:t>the</a:t>
            </a:r>
            <a:r>
              <a:rPr lang="zh-CN" altLang="en-US" dirty="0"/>
              <a:t> </a:t>
            </a:r>
            <a:r>
              <a:rPr lang="en-US" altLang="zh-CN" dirty="0"/>
              <a:t>other</a:t>
            </a:r>
            <a:r>
              <a:rPr lang="zh-CN" altLang="en-US" dirty="0"/>
              <a:t> </a:t>
            </a:r>
            <a:r>
              <a:rPr lang="en-US" altLang="zh-CN" dirty="0"/>
              <a:t>is</a:t>
            </a:r>
            <a:r>
              <a:rPr lang="zh-CN" altLang="en-US" dirty="0"/>
              <a:t> </a:t>
            </a:r>
            <a:r>
              <a:rPr lang="en-US" altLang="zh-CN" dirty="0"/>
              <a:t>a</a:t>
            </a:r>
            <a:r>
              <a:rPr lang="zh-CN" altLang="en-US" dirty="0"/>
              <a:t> </a:t>
            </a:r>
            <a:r>
              <a:rPr lang="en-US" altLang="zh-CN" dirty="0"/>
              <a:t>reference context. </a:t>
            </a:r>
            <a:r>
              <a:rPr lang="zh-CN" altLang="en-US" dirty="0"/>
              <a:t> </a:t>
            </a:r>
            <a:r>
              <a:rPr lang="en-US" altLang="zh-CN" dirty="0"/>
              <a:t>Calling</a:t>
            </a:r>
            <a:r>
              <a:rPr lang="zh-CN" altLang="en-US" dirty="0"/>
              <a:t> </a:t>
            </a:r>
            <a:r>
              <a:rPr lang="en-US" altLang="zh-CN" dirty="0"/>
              <a:t>context</a:t>
            </a:r>
            <a:r>
              <a:rPr lang="zh-CN" altLang="en-US" dirty="0"/>
              <a:t> </a:t>
            </a:r>
            <a:r>
              <a:rPr lang="en-US" altLang="zh-CN" dirty="0"/>
              <a:t>is</a:t>
            </a:r>
            <a:r>
              <a:rPr lang="zh-CN" altLang="en-US" dirty="0"/>
              <a:t> </a:t>
            </a:r>
            <a:r>
              <a:rPr lang="en-US" altLang="zh-CN" dirty="0"/>
              <a:t>the</a:t>
            </a:r>
            <a:r>
              <a:rPr lang="zh-CN" altLang="en-US" dirty="0"/>
              <a:t> </a:t>
            </a:r>
            <a:r>
              <a:rPr lang="en-US" altLang="zh-CN" dirty="0"/>
              <a:t>chain</a:t>
            </a:r>
            <a:r>
              <a:rPr lang="zh-CN" altLang="en-US" dirty="0"/>
              <a:t> </a:t>
            </a:r>
            <a:r>
              <a:rPr lang="en-US" altLang="zh-CN" dirty="0"/>
              <a:t>of</a:t>
            </a:r>
            <a:r>
              <a:rPr lang="zh-CN" altLang="en-US" dirty="0"/>
              <a:t> </a:t>
            </a:r>
            <a:r>
              <a:rPr lang="en-US" altLang="zh-CN" dirty="0"/>
              <a:t>call</a:t>
            </a:r>
            <a:r>
              <a:rPr lang="zh-CN" altLang="en-US" dirty="0"/>
              <a:t> </a:t>
            </a:r>
            <a:r>
              <a:rPr lang="en-US" altLang="zh-CN" dirty="0"/>
              <a:t>sites which</a:t>
            </a:r>
            <a:r>
              <a:rPr lang="zh-CN" altLang="en-US" dirty="0"/>
              <a:t> </a:t>
            </a:r>
            <a:r>
              <a:rPr lang="en-US" altLang="zh-CN" dirty="0"/>
              <a:t>is</a:t>
            </a:r>
            <a:r>
              <a:rPr lang="zh-CN" altLang="en-US" dirty="0"/>
              <a:t> </a:t>
            </a:r>
            <a:r>
              <a:rPr lang="en-US" altLang="zh-CN" dirty="0"/>
              <a:t>commonly</a:t>
            </a:r>
            <a:r>
              <a:rPr lang="zh-CN" altLang="en-US" dirty="0"/>
              <a:t> </a:t>
            </a:r>
            <a:r>
              <a:rPr lang="en-US" altLang="zh-CN" dirty="0"/>
              <a:t>used</a:t>
            </a:r>
            <a:r>
              <a:rPr lang="zh-CN" altLang="en-US" dirty="0"/>
              <a:t> </a:t>
            </a:r>
            <a:r>
              <a:rPr lang="en-US" altLang="zh-CN" dirty="0"/>
              <a:t>by</a:t>
            </a:r>
            <a:r>
              <a:rPr lang="zh-CN" altLang="en-US" dirty="0"/>
              <a:t> </a:t>
            </a:r>
            <a:r>
              <a:rPr lang="en-US" altLang="zh-CN" dirty="0"/>
              <a:t>most</a:t>
            </a:r>
            <a:r>
              <a:rPr lang="zh-CN" altLang="en-US" dirty="0"/>
              <a:t> </a:t>
            </a:r>
            <a:r>
              <a:rPr lang="en-US" altLang="zh-CN" dirty="0"/>
              <a:t>of</a:t>
            </a:r>
            <a:r>
              <a:rPr lang="zh-CN" altLang="en-US" dirty="0"/>
              <a:t> </a:t>
            </a:r>
            <a:r>
              <a:rPr lang="en-US" altLang="zh-CN" dirty="0"/>
              <a:t>the</a:t>
            </a:r>
            <a:r>
              <a:rPr lang="zh-CN" altLang="en-US" dirty="0"/>
              <a:t> </a:t>
            </a:r>
            <a:r>
              <a:rPr lang="en-US" altLang="zh-CN" dirty="0"/>
              <a:t>debuggers. </a:t>
            </a:r>
            <a:r>
              <a:rPr lang="zh-CN" altLang="en-US" dirty="0"/>
              <a:t> </a:t>
            </a:r>
            <a:r>
              <a:rPr lang="en-US" altLang="zh-CN" dirty="0"/>
              <a:t>And</a:t>
            </a:r>
            <a:r>
              <a:rPr lang="zh-CN" altLang="en-US" dirty="0"/>
              <a:t> </a:t>
            </a:r>
            <a:r>
              <a:rPr lang="en-US" altLang="zh-CN" dirty="0"/>
              <a:t>reference context, for the</a:t>
            </a:r>
            <a:r>
              <a:rPr lang="zh-CN" altLang="en-US" dirty="0"/>
              <a:t> </a:t>
            </a:r>
            <a:r>
              <a:rPr lang="en-US" altLang="zh-CN" dirty="0"/>
              <a:t>object-oriented</a:t>
            </a:r>
            <a:r>
              <a:rPr lang="zh-CN" altLang="en-US" dirty="0"/>
              <a:t> </a:t>
            </a:r>
            <a:r>
              <a:rPr lang="en-US" altLang="zh-CN" dirty="0"/>
              <a:t>programs,</a:t>
            </a:r>
            <a:r>
              <a:rPr lang="zh-CN" altLang="en-US" dirty="0"/>
              <a:t> </a:t>
            </a:r>
            <a:r>
              <a:rPr lang="en-US" altLang="zh-CN" dirty="0"/>
              <a:t>represents</a:t>
            </a:r>
            <a:r>
              <a:rPr lang="zh-CN" altLang="en-US" dirty="0"/>
              <a:t> </a:t>
            </a:r>
            <a:r>
              <a:rPr lang="en-US" altLang="zh-CN" dirty="0"/>
              <a:t>a</a:t>
            </a:r>
            <a:r>
              <a:rPr lang="zh-CN" altLang="en-US" dirty="0"/>
              <a:t> </a:t>
            </a:r>
            <a:r>
              <a:rPr lang="en-US" altLang="zh-CN" dirty="0"/>
              <a:t>chain</a:t>
            </a:r>
            <a:r>
              <a:rPr lang="zh-CN" altLang="en-US" dirty="0"/>
              <a:t> </a:t>
            </a:r>
            <a:r>
              <a:rPr lang="en-US" altLang="zh-CN" dirty="0"/>
              <a:t>of</a:t>
            </a:r>
            <a:r>
              <a:rPr lang="zh-CN" altLang="en-US" dirty="0"/>
              <a:t> </a:t>
            </a:r>
            <a:r>
              <a:rPr lang="en-US" altLang="zh-CN" dirty="0"/>
              <a:t>heap</a:t>
            </a:r>
            <a:r>
              <a:rPr lang="zh-CN" altLang="en-US" dirty="0"/>
              <a:t> </a:t>
            </a:r>
            <a:r>
              <a:rPr lang="en-US" altLang="zh-CN" dirty="0"/>
              <a:t>references</a:t>
            </a:r>
            <a:r>
              <a:rPr lang="zh-CN" altLang="en-US" dirty="0"/>
              <a:t> </a:t>
            </a:r>
            <a:r>
              <a:rPr lang="en-US" altLang="zh-CN" dirty="0"/>
              <a:t>leading</a:t>
            </a:r>
            <a:r>
              <a:rPr lang="zh-CN" altLang="en-US" dirty="0"/>
              <a:t> </a:t>
            </a:r>
            <a:r>
              <a:rPr lang="en-US" altLang="zh-CN" dirty="0"/>
              <a:t>up</a:t>
            </a:r>
            <a:r>
              <a:rPr lang="zh-CN" altLang="en-US" dirty="0"/>
              <a:t> </a:t>
            </a:r>
            <a:r>
              <a:rPr lang="en-US" altLang="zh-CN" dirty="0"/>
              <a:t>to</a:t>
            </a:r>
            <a:r>
              <a:rPr lang="zh-CN" altLang="en-US" dirty="0"/>
              <a:t> </a:t>
            </a:r>
            <a:r>
              <a:rPr lang="en-US" altLang="zh-CN" dirty="0"/>
              <a:t>the</a:t>
            </a:r>
            <a:r>
              <a:rPr lang="zh-CN" altLang="en-US" dirty="0"/>
              <a:t> </a:t>
            </a:r>
            <a:r>
              <a:rPr lang="en-US" altLang="zh-CN" dirty="0"/>
              <a:t>object</a:t>
            </a:r>
            <a:r>
              <a:rPr lang="zh-CN" altLang="en-US" dirty="0"/>
              <a:t> </a:t>
            </a:r>
            <a:r>
              <a:rPr lang="en-US" altLang="zh-CN" dirty="0"/>
              <a:t>in</a:t>
            </a:r>
            <a:r>
              <a:rPr lang="zh-CN" altLang="en-US" dirty="0"/>
              <a:t> </a:t>
            </a:r>
            <a:r>
              <a:rPr lang="en-US" altLang="zh-CN" dirty="0"/>
              <a:t>the</a:t>
            </a:r>
            <a:r>
              <a:rPr lang="zh-CN" altLang="en-US" dirty="0"/>
              <a:t> </a:t>
            </a:r>
            <a:r>
              <a:rPr lang="en-US" altLang="zh-CN" dirty="0"/>
              <a:t>heap. </a:t>
            </a:r>
            <a:r>
              <a:rPr lang="zh-CN" altLang="en-US" dirty="0"/>
              <a:t> </a:t>
            </a:r>
            <a:r>
              <a:rPr lang="en-US" altLang="zh-CN" dirty="0"/>
              <a:t>While</a:t>
            </a:r>
            <a:r>
              <a:rPr lang="zh-CN" altLang="en-US" dirty="0"/>
              <a:t> </a:t>
            </a:r>
            <a:r>
              <a:rPr lang="en-US" altLang="zh-CN" dirty="0"/>
              <a:t>calling</a:t>
            </a:r>
            <a:r>
              <a:rPr lang="zh-CN" altLang="en-US" dirty="0"/>
              <a:t> </a:t>
            </a:r>
            <a:r>
              <a:rPr lang="en-US" altLang="zh-CN" dirty="0"/>
              <a:t>context</a:t>
            </a:r>
            <a:r>
              <a:rPr lang="zh-CN" altLang="en-US" dirty="0"/>
              <a:t> </a:t>
            </a:r>
            <a:r>
              <a:rPr lang="en-US" altLang="zh-CN" dirty="0"/>
              <a:t>is</a:t>
            </a:r>
            <a:r>
              <a:rPr lang="zh-CN" altLang="en-US" dirty="0"/>
              <a:t> </a:t>
            </a:r>
            <a:r>
              <a:rPr lang="en-US" altLang="zh-CN" dirty="0"/>
              <a:t>widely</a:t>
            </a:r>
            <a:r>
              <a:rPr lang="zh-CN" altLang="en-US" dirty="0"/>
              <a:t> </a:t>
            </a:r>
            <a:r>
              <a:rPr lang="en-US" altLang="zh-CN" dirty="0"/>
              <a:t>use</a:t>
            </a:r>
            <a:r>
              <a:rPr lang="zh-CN" altLang="en-US" dirty="0"/>
              <a:t> </a:t>
            </a:r>
            <a:r>
              <a:rPr lang="en-US" altLang="zh-CN" dirty="0"/>
              <a:t>and</a:t>
            </a:r>
            <a:r>
              <a:rPr lang="zh-CN" altLang="en-US" dirty="0"/>
              <a:t> </a:t>
            </a:r>
            <a:r>
              <a:rPr lang="en-US" altLang="zh-CN" dirty="0"/>
              <a:t>reported</a:t>
            </a:r>
            <a:r>
              <a:rPr lang="zh-CN" altLang="en-US" dirty="0"/>
              <a:t> </a:t>
            </a:r>
            <a:r>
              <a:rPr lang="en-US" altLang="zh-CN" dirty="0"/>
              <a:t>by</a:t>
            </a:r>
            <a:r>
              <a:rPr lang="zh-CN" altLang="en-US" dirty="0"/>
              <a:t> </a:t>
            </a:r>
            <a:r>
              <a:rPr lang="en-US" altLang="zh-CN" dirty="0"/>
              <a:t>the</a:t>
            </a:r>
            <a:r>
              <a:rPr lang="zh-CN" altLang="en-US" dirty="0"/>
              <a:t> </a:t>
            </a:r>
            <a:r>
              <a:rPr lang="en-US" altLang="zh-CN" dirty="0"/>
              <a:t>most of </a:t>
            </a:r>
            <a:r>
              <a:rPr lang="zh-CN" altLang="en-US" dirty="0"/>
              <a:t> </a:t>
            </a:r>
            <a:r>
              <a:rPr lang="en-US" altLang="zh-CN" dirty="0"/>
              <a:t>the</a:t>
            </a:r>
            <a:r>
              <a:rPr lang="zh-CN" altLang="en-US" dirty="0"/>
              <a:t> </a:t>
            </a:r>
            <a:r>
              <a:rPr lang="en-US" altLang="zh-CN" dirty="0"/>
              <a:t>debuggers, we</a:t>
            </a:r>
            <a:r>
              <a:rPr lang="zh-CN" altLang="en-US" dirty="0"/>
              <a:t> </a:t>
            </a:r>
            <a:r>
              <a:rPr lang="en-US" altLang="zh-CN" dirty="0"/>
              <a:t>fund</a:t>
            </a:r>
            <a:r>
              <a:rPr lang="zh-CN" altLang="en-US" dirty="0"/>
              <a:t> </a:t>
            </a:r>
            <a:r>
              <a:rPr lang="en-US" altLang="zh-CN" dirty="0"/>
              <a:t>that the</a:t>
            </a:r>
            <a:r>
              <a:rPr lang="zh-CN" altLang="en-US" dirty="0"/>
              <a:t> </a:t>
            </a:r>
            <a:r>
              <a:rPr lang="en-US" altLang="zh-CN" dirty="0"/>
              <a:t>reference context is</a:t>
            </a:r>
            <a:r>
              <a:rPr lang="zh-CN" altLang="en-US" dirty="0"/>
              <a:t> </a:t>
            </a:r>
            <a:r>
              <a:rPr lang="en-US" altLang="zh-CN" dirty="0"/>
              <a:t>also</a:t>
            </a:r>
            <a:r>
              <a:rPr lang="zh-CN" altLang="en-US" dirty="0"/>
              <a:t> </a:t>
            </a:r>
            <a:r>
              <a:rPr lang="en-US" altLang="zh-CN" dirty="0"/>
              <a:t>very</a:t>
            </a:r>
            <a:r>
              <a:rPr lang="zh-CN" altLang="en-US" dirty="0"/>
              <a:t> </a:t>
            </a:r>
            <a:r>
              <a:rPr lang="en-US" altLang="zh-CN" dirty="0"/>
              <a:t>important</a:t>
            </a:r>
            <a:r>
              <a:rPr lang="zh-CN" altLang="en-US" dirty="0"/>
              <a:t> </a:t>
            </a:r>
            <a:r>
              <a:rPr lang="en-US" altLang="zh-CN" dirty="0"/>
              <a:t>in</a:t>
            </a:r>
            <a:r>
              <a:rPr lang="zh-CN" altLang="en-US" dirty="0"/>
              <a:t> </a:t>
            </a:r>
            <a:r>
              <a:rPr lang="en-US" altLang="zh-CN" dirty="0"/>
              <a:t>many</a:t>
            </a:r>
            <a:r>
              <a:rPr lang="zh-CN" altLang="en-US" dirty="0"/>
              <a:t> </a:t>
            </a:r>
            <a:r>
              <a:rPr lang="en-US" altLang="zh-CN" dirty="0"/>
              <a:t>many</a:t>
            </a:r>
            <a:r>
              <a:rPr lang="zh-CN" altLang="en-US" dirty="0"/>
              <a:t> </a:t>
            </a:r>
            <a:r>
              <a:rPr lang="en-US" altLang="zh-CN" dirty="0"/>
              <a:t>debugging</a:t>
            </a:r>
            <a:r>
              <a:rPr lang="zh-CN" altLang="en-US" dirty="0"/>
              <a:t> </a:t>
            </a:r>
            <a:r>
              <a:rPr lang="en-US" altLang="zh-CN" dirty="0"/>
              <a:t>tasks.</a:t>
            </a:r>
          </a:p>
          <a:p>
            <a:endParaRPr lang="en-US" dirty="0"/>
          </a:p>
          <a:p>
            <a:endParaRPr lang="en-US" dirty="0"/>
          </a:p>
          <a:p>
            <a:endParaRPr lang="en-US" dirty="0"/>
          </a:p>
          <a:p>
            <a:endParaRPr lang="en-US" dirty="0"/>
          </a:p>
          <a:p>
            <a:endParaRPr lang="en-US" dirty="0"/>
          </a:p>
          <a:p>
            <a:endParaRPr lang="en-US" dirty="0"/>
          </a:p>
          <a:p>
            <a:endParaRPr lang="en-US" dirty="0"/>
          </a:p>
          <a:p>
            <a:r>
              <a:rPr lang="en-US" dirty="0"/>
              <a:t>For debugging purposes, there are two important concepts, one is the calling context that can reveal the a chain of call sites; and the other one is the reference context which can reveal a chain of references. A common way of post-</a:t>
            </a:r>
            <a:r>
              <a:rPr lang="en-US" dirty="0" err="1"/>
              <a:t>morden</a:t>
            </a:r>
            <a:r>
              <a:rPr lang="en-US" dirty="0"/>
              <a:t> debugging is to take the calling context and locate the root cause of the bug offline with the goal of developing a fix quickly. However, at some circumstances, in object-oriented programs, reference context is a type of more helpful information.</a:t>
            </a:r>
          </a:p>
          <a:p>
            <a:endParaRPr lang="en-US" dirty="0"/>
          </a:p>
          <a:p>
            <a:endParaRPr lang="en-US"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2</a:t>
            </a:fld>
            <a:endParaRPr lang="en-US"/>
          </a:p>
        </p:txBody>
      </p:sp>
    </p:spTree>
    <p:extLst>
      <p:ext uri="{BB962C8B-B14F-4D97-AF65-F5344CB8AC3E}">
        <p14:creationId xmlns:p14="http://schemas.microsoft.com/office/powerpoint/2010/main" val="1129543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evaluate our static analysis, we look at two different </a:t>
            </a:r>
            <a:r>
              <a:rPr lang="en-US" dirty="0" err="1"/>
              <a:t>matrics</a:t>
            </a:r>
            <a:r>
              <a:rPr lang="en-US" dirty="0"/>
              <a:t>: precision and usefulness. To understand the precision, we modified </a:t>
            </a:r>
            <a:r>
              <a:rPr lang="en-US" dirty="0" err="1"/>
              <a:t>JikesRVM</a:t>
            </a:r>
            <a:r>
              <a:rPr lang="en-US" dirty="0"/>
              <a:t> to use the heap dumps as the ground truth. And then after our static analysis performed the inferences, we compare them with the results that are obtained from the heap dumps. And the second matric is the usefulness, we want to understand whether or not our analysis results can help developers make a better sense of the bugs. To do that, we look at two real client analyses, a memory leak detector sleigh and a data race detector pacer. So we used our analysis to do the inferences, and then we manually checked whether the reported reference paths can help the developers in any way.</a:t>
            </a:r>
          </a:p>
        </p:txBody>
      </p:sp>
      <p:sp>
        <p:nvSpPr>
          <p:cNvPr id="4" name="Slide Number Placeholder 3"/>
          <p:cNvSpPr>
            <a:spLocks noGrp="1"/>
          </p:cNvSpPr>
          <p:nvPr>
            <p:ph type="sldNum" sz="quarter" idx="10"/>
          </p:nvPr>
        </p:nvSpPr>
        <p:spPr/>
        <p:txBody>
          <a:bodyPr/>
          <a:lstStyle/>
          <a:p>
            <a:fld id="{D0F66146-EB23-4015-A830-12562B6899F5}" type="slidenum">
              <a:rPr lang="en-US" smtClean="0"/>
              <a:pPr/>
              <a:t>20</a:t>
            </a:fld>
            <a:endParaRPr lang="en-US"/>
          </a:p>
        </p:txBody>
      </p:sp>
    </p:spTree>
    <p:extLst>
      <p:ext uri="{BB962C8B-B14F-4D97-AF65-F5344CB8AC3E}">
        <p14:creationId xmlns:p14="http://schemas.microsoft.com/office/powerpoint/2010/main" val="876875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aseline="0" dirty="0"/>
              <a:t>Our results show that our analysis is both precise and fast and useful. For example, it takes on average 13.7 seconds to answer a translation query, since we used the two constraints to help us to significantly prune search space. To evaluate the precision, we look at two different aspects. Number one is number of reference paths recorded, and number two is the length of reference paths. For the number of the paths, the smaller the better, and for the length of the paths the long the better. So we compare our static analysis results with dynamic counter parts, that is the heap dumps, and we found that our static analysis only reports 2% more reference paths and 30% shorter reference paths. So that means our analysis is very close to dynamic heap dumps. We also performed a set of usefulness study on those two real client analyses over the </a:t>
            </a:r>
            <a:r>
              <a:rPr lang="en-US" baseline="0" dirty="0" err="1"/>
              <a:t>dacapo</a:t>
            </a:r>
            <a:r>
              <a:rPr lang="en-US" baseline="0" dirty="0"/>
              <a:t> benchmarks, and we found that they are very useful to help us to make a better sense of the bugs. Our paper shows the detailed cases, if you are interested please read the paper.</a:t>
            </a:r>
          </a:p>
        </p:txBody>
      </p:sp>
      <p:sp>
        <p:nvSpPr>
          <p:cNvPr id="4" name="Slide Number Placeholder 3"/>
          <p:cNvSpPr>
            <a:spLocks noGrp="1"/>
          </p:cNvSpPr>
          <p:nvPr>
            <p:ph type="sldNum" sz="quarter" idx="10"/>
          </p:nvPr>
        </p:nvSpPr>
        <p:spPr/>
        <p:txBody>
          <a:bodyPr/>
          <a:lstStyle/>
          <a:p>
            <a:fld id="{D0F66146-EB23-4015-A830-12562B6899F5}" type="slidenum">
              <a:rPr lang="en-US" smtClean="0"/>
              <a:pPr/>
              <a:t>21</a:t>
            </a:fld>
            <a:endParaRPr lang="en-US"/>
          </a:p>
        </p:txBody>
      </p:sp>
    </p:spTree>
    <p:extLst>
      <p:ext uri="{BB962C8B-B14F-4D97-AF65-F5344CB8AC3E}">
        <p14:creationId xmlns:p14="http://schemas.microsoft.com/office/powerpoint/2010/main" val="10831676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sz="1200" b="0" i="0" kern="1200" dirty="0">
                <a:solidFill>
                  <a:schemeClr val="tx1"/>
                </a:solidFill>
                <a:effectLst/>
                <a:latin typeface="+mn-lt"/>
                <a:ea typeface="+mn-ea"/>
                <a:cs typeface="+mn-cs"/>
              </a:rPr>
              <a:t>If you have the constraint over one language, and what does the string of the other language look like?</a:t>
            </a:r>
            <a:r>
              <a:rPr lang="en-US" dirty="0"/>
              <a:t> </a:t>
            </a:r>
            <a:br>
              <a:rPr lang="en-US" dirty="0"/>
            </a:br>
            <a:endParaRPr lang="en-US" dirty="0"/>
          </a:p>
          <a:p>
            <a:r>
              <a:rPr lang="en-US" baseline="0" dirty="0"/>
              <a:t>With this conclusion, I am ready to take questions.</a:t>
            </a: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framework can be used to answer queries of the form: if there are constraints over the strings of one language (A) and/or over the CFL paths, what should the strings of the other language (B) look like? </a:t>
            </a:r>
            <a:endParaRPr lang="en-US" baseline="0"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22</a:t>
            </a:fld>
            <a:endParaRPr lang="en-US"/>
          </a:p>
        </p:txBody>
      </p:sp>
    </p:spTree>
    <p:extLst>
      <p:ext uri="{BB962C8B-B14F-4D97-AF65-F5344CB8AC3E}">
        <p14:creationId xmlns:p14="http://schemas.microsoft.com/office/powerpoint/2010/main" val="2175915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77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To motivate that the reference paths is useful,</a:t>
            </a:r>
            <a:r>
              <a:rPr lang="zh-CN" altLang="en-US" dirty="0"/>
              <a:t> </a:t>
            </a:r>
            <a:r>
              <a:rPr lang="en-US" altLang="zh-CN" dirty="0"/>
              <a:t>I’ll show</a:t>
            </a:r>
            <a:r>
              <a:rPr lang="zh-CN" altLang="en-US" dirty="0"/>
              <a:t> </a:t>
            </a:r>
            <a:r>
              <a:rPr lang="en-US" altLang="zh-CN" dirty="0"/>
              <a:t>you</a:t>
            </a:r>
            <a:r>
              <a:rPr lang="zh-CN" altLang="en-US" dirty="0"/>
              <a:t> </a:t>
            </a:r>
            <a:r>
              <a:rPr lang="en-US" altLang="zh-CN" dirty="0"/>
              <a:t>a</a:t>
            </a:r>
            <a:r>
              <a:rPr lang="zh-CN" altLang="en-US" dirty="0"/>
              <a:t> </a:t>
            </a:r>
            <a:r>
              <a:rPr lang="en-US" altLang="zh-CN" dirty="0"/>
              <a:t>real</a:t>
            </a:r>
            <a:r>
              <a:rPr lang="zh-CN" altLang="en-US" dirty="0"/>
              <a:t> </a:t>
            </a:r>
            <a:r>
              <a:rPr lang="en-US" altLang="zh-CN" dirty="0"/>
              <a:t>example</a:t>
            </a:r>
            <a:r>
              <a:rPr lang="zh-CN" altLang="en-US" dirty="0"/>
              <a:t> </a:t>
            </a:r>
            <a:r>
              <a:rPr lang="en-US" altLang="zh-CN" dirty="0"/>
              <a:t>from an eclipse plugin. This plugin is used for comparing two files and reporting the differences, but it is</a:t>
            </a:r>
            <a:r>
              <a:rPr lang="zh-CN" altLang="en-US" dirty="0"/>
              <a:t> </a:t>
            </a:r>
            <a:r>
              <a:rPr lang="en-US" altLang="zh-CN" dirty="0"/>
              <a:t>suffered</a:t>
            </a:r>
            <a:r>
              <a:rPr lang="zh-CN" altLang="en-US" dirty="0"/>
              <a:t> </a:t>
            </a:r>
            <a:r>
              <a:rPr lang="en-US" altLang="zh-CN" dirty="0"/>
              <a:t>from</a:t>
            </a:r>
            <a:r>
              <a:rPr lang="zh-CN" altLang="en-US" dirty="0"/>
              <a:t> </a:t>
            </a:r>
            <a:r>
              <a:rPr lang="en-US" altLang="zh-CN" dirty="0"/>
              <a:t>a</a:t>
            </a:r>
            <a:r>
              <a:rPr lang="zh-CN" altLang="en-US" dirty="0"/>
              <a:t> </a:t>
            </a:r>
            <a:r>
              <a:rPr lang="en-US" altLang="zh-CN" dirty="0"/>
              <a:t>memory</a:t>
            </a:r>
            <a:r>
              <a:rPr lang="zh-CN" altLang="en-US" dirty="0"/>
              <a:t> </a:t>
            </a:r>
            <a:r>
              <a:rPr lang="en-US" altLang="zh-CN" dirty="0"/>
              <a:t>leak</a:t>
            </a:r>
            <a:r>
              <a:rPr lang="zh-CN" altLang="en-US" dirty="0"/>
              <a:t> </a:t>
            </a:r>
            <a:r>
              <a:rPr lang="en-US" altLang="zh-CN" dirty="0"/>
              <a:t>problem. </a:t>
            </a:r>
            <a:r>
              <a:rPr lang="zh-CN" altLang="en-US" dirty="0"/>
              <a:t> </a:t>
            </a:r>
            <a:r>
              <a:rPr lang="en-US" altLang="zh-CN" dirty="0"/>
              <a:t>This bug was reported to us by a memory leak detector called Sleigh. Sleigh is a staleness based detector. It reports the most stale objects, meaning objects have not been used for a while, for example here the stale object is the input object that was allocated in the second line and last used in line 14. So in the final report, Sleigh will report the last use site of the stale object, meaning the place where the object got last read or write, together with call stack at which the last use occurs. This</a:t>
            </a:r>
            <a:r>
              <a:rPr lang="zh-CN" altLang="en-US" dirty="0"/>
              <a:t> </a:t>
            </a:r>
            <a:r>
              <a:rPr lang="en-US" altLang="zh-CN" dirty="0"/>
              <a:t>memory</a:t>
            </a:r>
            <a:r>
              <a:rPr lang="zh-CN" altLang="en-US" dirty="0"/>
              <a:t> </a:t>
            </a:r>
            <a:r>
              <a:rPr lang="en-US" altLang="zh-CN" dirty="0"/>
              <a:t>leak bug involves in three methods: the </a:t>
            </a:r>
            <a:r>
              <a:rPr lang="en-US" altLang="zh-CN" dirty="0" err="1"/>
              <a:t>runCompare</a:t>
            </a:r>
            <a:r>
              <a:rPr lang="en-US" altLang="zh-CN" dirty="0"/>
              <a:t>, </a:t>
            </a:r>
            <a:r>
              <a:rPr lang="en-US" altLang="zh-CN" dirty="0" err="1"/>
              <a:t>openCompareEditorOnPage</a:t>
            </a:r>
            <a:r>
              <a:rPr lang="en-US" altLang="zh-CN" dirty="0"/>
              <a:t>, and </a:t>
            </a:r>
            <a:r>
              <a:rPr lang="en-US" altLang="zh-CN" dirty="0" err="1"/>
              <a:t>useValue</a:t>
            </a:r>
            <a:r>
              <a:rPr lang="en-US" altLang="zh-CN" dirty="0"/>
              <a:t>. The key idea here is that this input object is created and then added into this </a:t>
            </a:r>
            <a:r>
              <a:rPr lang="en-US" altLang="zh-CN" dirty="0" err="1"/>
              <a:t>NavigationHistory</a:t>
            </a:r>
            <a:r>
              <a:rPr lang="en-US" altLang="zh-CN" dirty="0"/>
              <a:t> object but never get deleted. In order for the developers to fix this bug,  it is critical to know the root cause of the problem is in the </a:t>
            </a:r>
            <a:r>
              <a:rPr lang="en-US" altLang="zh-CN" dirty="0" err="1"/>
              <a:t>openCompareEditorOnPage</a:t>
            </a:r>
            <a:r>
              <a:rPr lang="en-US" altLang="zh-CN" dirty="0"/>
              <a:t> method, in which history object is cached in a global Editor object but never get deleted. However, This </a:t>
            </a:r>
            <a:r>
              <a:rPr lang="en-US" altLang="zh-CN" dirty="0" err="1"/>
              <a:t>openCompareEditorOnPage</a:t>
            </a:r>
            <a:r>
              <a:rPr lang="en-US" altLang="zh-CN" dirty="0"/>
              <a:t> method is far away from any method that was reported in call stack. So by just having this call stack, it will be insufficient for the developers to understand the root cause of this problem. The key of understanding the root cause to know which object is referencing this leaky object. So</a:t>
            </a:r>
            <a:r>
              <a:rPr lang="en-US" dirty="0"/>
              <a:t>, if we can additionally report the heap structure, the heap path leading up to the buggy object, in this case which is object 2, immediately we know the root cause.</a:t>
            </a:r>
          </a:p>
          <a:p>
            <a:endParaRPr lang="en-US" dirty="0"/>
          </a:p>
          <a:p>
            <a:endParaRPr lang="en-US" dirty="0"/>
          </a:p>
          <a:p>
            <a:endParaRPr lang="en-US" dirty="0"/>
          </a:p>
          <a:p>
            <a:endParaRPr lang="en-US" dirty="0"/>
          </a:p>
          <a:p>
            <a:r>
              <a:rPr lang="en-US" dirty="0"/>
              <a:t>Let’s take a look at this simple example. It creates an input object, then add it into an info object in the method </a:t>
            </a:r>
            <a:r>
              <a:rPr lang="en-US" dirty="0" err="1"/>
              <a:t>openCompareEditorOnPage</a:t>
            </a:r>
            <a:r>
              <a:rPr lang="en-US" dirty="0"/>
              <a:t> and use the input object in the method </a:t>
            </a:r>
            <a:r>
              <a:rPr lang="en-US" dirty="0" err="1"/>
              <a:t>useValue</a:t>
            </a:r>
            <a:r>
              <a:rPr lang="en-US" dirty="0"/>
              <a:t>. After that, the input object is never used again. However, since the info object is cached in a global object and keeps referencing the input object, the input object will not be collected by the </a:t>
            </a:r>
            <a:r>
              <a:rPr lang="en-US" dirty="0" err="1"/>
              <a:t>gc</a:t>
            </a:r>
            <a:r>
              <a:rPr lang="en-US" dirty="0"/>
              <a:t>. Therefore, this input object is reported as a leaky object by the leaky object detector Sleigh. A common way of assisting people to debug a program is to report the call stack with the bug manifested. Here we use a leak detector called Sleigh to report the leaky object and a call stack. The top of the call stack is the place where the bug manifests, i.e. the last use site of this leaky object, meaning the place where this leaky object was last used, and the bottom of the stack is </a:t>
            </a:r>
            <a:r>
              <a:rPr lang="en-US" altLang="zh-CN" dirty="0"/>
              <a:t>the</a:t>
            </a:r>
            <a:r>
              <a:rPr lang="en-US" dirty="0"/>
              <a:t> function call in the </a:t>
            </a:r>
            <a:r>
              <a:rPr lang="en-US" dirty="0" err="1"/>
              <a:t>runCompare</a:t>
            </a:r>
            <a:r>
              <a:rPr lang="en-US" dirty="0"/>
              <a:t> method on line 4, onto the method </a:t>
            </a:r>
            <a:r>
              <a:rPr lang="en-US" dirty="0" err="1"/>
              <a:t>useValue</a:t>
            </a:r>
            <a:r>
              <a:rPr lang="en-US" dirty="0"/>
              <a:t>. However, this stack does not tell which object is referencing this leaky object. Therefore, by just looking at this call stack, it will be very difficult for the developer to understand exactly the root cause. However, if we can additionally report the heap structure, the heap path leading up to the buggy object, in this case which is object 2. And by looking at this structure, we know that, this input object is </a:t>
            </a:r>
            <a:r>
              <a:rPr lang="en-US" dirty="0" err="1"/>
              <a:t>transively</a:t>
            </a:r>
            <a:r>
              <a:rPr lang="en-US" dirty="0"/>
              <a:t> reached from object 9. This will direct the developer to look at the object 9 that cached the object 2.</a:t>
            </a:r>
          </a:p>
          <a:p>
            <a:endParaRPr lang="en-US" dirty="0"/>
          </a:p>
          <a:p>
            <a:endParaRPr lang="en-US"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3</a:t>
            </a:fld>
            <a:endParaRPr lang="en-US"/>
          </a:p>
        </p:txBody>
      </p:sp>
    </p:spTree>
    <p:extLst>
      <p:ext uri="{BB962C8B-B14F-4D97-AF65-F5344CB8AC3E}">
        <p14:creationId xmlns:p14="http://schemas.microsoft.com/office/powerpoint/2010/main" val="3820840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reference path is not only useful for memory leak, but it is also widely needed in other problems. For example, </a:t>
            </a:r>
            <a:r>
              <a:rPr lang="en-US" sz="1200" b="0" i="0" kern="1200" dirty="0">
                <a:solidFill>
                  <a:schemeClr val="tx1"/>
                </a:solidFill>
                <a:effectLst/>
                <a:latin typeface="+mn-lt"/>
                <a:ea typeface="+mn-ea"/>
                <a:cs typeface="+mn-cs"/>
              </a:rPr>
              <a:t>data race. Most of the existing data race detector will only report the racy object. In this case, the data race detector may only report the object o as  a racy object, but it is still unclear why o is racy and how to fix this problem. But if you have this reference path, for example in this case, we see a HashMap on the reference path and we immediately know that this racy bug is due to inappropriate  use of the data structure. HashMap is not thread safe. We should use the thread safe </a:t>
            </a:r>
            <a:r>
              <a:rPr lang="en-US" sz="1200" b="0" i="0" kern="1200" dirty="0" err="1">
                <a:solidFill>
                  <a:schemeClr val="tx1"/>
                </a:solidFill>
                <a:effectLst/>
                <a:latin typeface="+mn-lt"/>
                <a:ea typeface="+mn-ea"/>
                <a:cs typeface="+mn-cs"/>
              </a:rPr>
              <a:t>HashTable</a:t>
            </a:r>
            <a:r>
              <a:rPr lang="en-US" sz="1200" b="0" i="0" kern="1200" dirty="0">
                <a:solidFill>
                  <a:schemeClr val="tx1"/>
                </a:solidFill>
                <a:effectLst/>
                <a:latin typeface="+mn-lt"/>
                <a:ea typeface="+mn-ea"/>
                <a:cs typeface="+mn-cs"/>
              </a:rPr>
              <a:t> instead. </a:t>
            </a:r>
            <a:endParaRPr lang="en-US"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4</a:t>
            </a:fld>
            <a:endParaRPr lang="en-US"/>
          </a:p>
        </p:txBody>
      </p:sp>
    </p:spTree>
    <p:extLst>
      <p:ext uri="{BB962C8B-B14F-4D97-AF65-F5344CB8AC3E}">
        <p14:creationId xmlns:p14="http://schemas.microsoft.com/office/powerpoint/2010/main" val="2215325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Since reference paths are very useful, we may ask how can we get them. Currently the only way of getting the complete reference path is to do heap dumps. It is very difficult because objects do not carry backward pointers. For example, if you get an object of interest there, in order to get the reference paths leading to this little object down there, you have to perform the whole heap dumping. Even if the number of objects of interest is small, you still have to do the whole heap dump. This obviously will have a large overhead.</a:t>
            </a:r>
          </a:p>
        </p:txBody>
      </p:sp>
      <p:sp>
        <p:nvSpPr>
          <p:cNvPr id="4" name="Slide Number Placeholder 3"/>
          <p:cNvSpPr>
            <a:spLocks noGrp="1"/>
          </p:cNvSpPr>
          <p:nvPr>
            <p:ph type="sldNum" sz="quarter" idx="10"/>
          </p:nvPr>
        </p:nvSpPr>
        <p:spPr/>
        <p:txBody>
          <a:bodyPr/>
          <a:lstStyle/>
          <a:p>
            <a:fld id="{D0F66146-EB23-4015-A830-12562B6899F5}" type="slidenum">
              <a:rPr lang="en-US" smtClean="0"/>
              <a:pPr/>
              <a:t>5</a:t>
            </a:fld>
            <a:endParaRPr lang="en-US"/>
          </a:p>
        </p:txBody>
      </p:sp>
    </p:spTree>
    <p:extLst>
      <p:ext uri="{BB962C8B-B14F-4D97-AF65-F5344CB8AC3E}">
        <p14:creationId xmlns:p14="http://schemas.microsoft.com/office/powerpoint/2010/main" val="1386973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Here we did an experiment of getting reference paths by doing heap dump on benchmarks of </a:t>
            </a:r>
            <a:r>
              <a:rPr lang="en-US" dirty="0" err="1"/>
              <a:t>dacapo</a:t>
            </a:r>
            <a:r>
              <a:rPr lang="en-US" dirty="0"/>
              <a:t> 2006. We modified the leak detector sleigh to report 20 leaky objects for each benchmark with the calling contexts and then do the heap dumping. For heap dumping, the minimum execution time is around 2 </a:t>
            </a:r>
            <a:r>
              <a:rPr lang="en-US" dirty="0" err="1"/>
              <a:t>mininutes</a:t>
            </a:r>
            <a:r>
              <a:rPr lang="en-US" dirty="0"/>
              <a:t> with a 13 times slowdown comparing the execution time without heap dumping. And the maximum execution time is over 6 hours with a slowdown over 78 hundreds times. As we can see, this process is very time consuming and has a very large overhead.</a:t>
            </a:r>
          </a:p>
        </p:txBody>
      </p:sp>
      <p:sp>
        <p:nvSpPr>
          <p:cNvPr id="4" name="Slide Number Placeholder 3"/>
          <p:cNvSpPr>
            <a:spLocks noGrp="1"/>
          </p:cNvSpPr>
          <p:nvPr>
            <p:ph type="sldNum" sz="quarter" idx="10"/>
          </p:nvPr>
        </p:nvSpPr>
        <p:spPr/>
        <p:txBody>
          <a:bodyPr/>
          <a:lstStyle/>
          <a:p>
            <a:fld id="{D0F66146-EB23-4015-A830-12562B6899F5}" type="slidenum">
              <a:rPr lang="en-US" smtClean="0"/>
              <a:pPr/>
              <a:t>6</a:t>
            </a:fld>
            <a:endParaRPr lang="en-US"/>
          </a:p>
        </p:txBody>
      </p:sp>
    </p:spTree>
    <p:extLst>
      <p:ext uri="{BB962C8B-B14F-4D97-AF65-F5344CB8AC3E}">
        <p14:creationId xmlns:p14="http://schemas.microsoft.com/office/powerpoint/2010/main" val="2004598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We already saw the overhead of dynamically profiling reference paths through heap dumps. It’s very time consuming. Alternatively, you may think of it is to perform static analysis. However, if you perform generic static analysis to identify these reference access paths, first of all, you will have a very large search space that will make your static analysis unscalable, and second, a lot of the paths you end up having are unrelated to the particular dynamic event that we are interested in. So to solve this problem, we  can give our static analysis a little of guidance. For example, the calling contexts that are recorded together with dynamic event can help us to precisely track a small subset of reference paths that are related to our event.</a:t>
            </a:r>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r>
              <a:rPr lang="en-US" altLang="zh-CN" dirty="0"/>
              <a:t>So the challenges here are that, dynamically getting the reference paths is very time consuming. You may ask that can we get the reference paths statically, the answer is yes, but if you do this without any guidance, then you are potentially finding all possible paths that may or may not correspond to this event. But we only want to find information particularly respect to this event. So to solve the problem, we developed a new static analysis that use the calling context to guide our path search.</a:t>
            </a:r>
          </a:p>
          <a:p>
            <a:endParaRPr lang="en-US" altLang="zh-CN"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7</a:t>
            </a:fld>
            <a:endParaRPr lang="en-US"/>
          </a:p>
        </p:txBody>
      </p:sp>
    </p:spTree>
    <p:extLst>
      <p:ext uri="{BB962C8B-B14F-4D97-AF65-F5344CB8AC3E}">
        <p14:creationId xmlns:p14="http://schemas.microsoft.com/office/powerpoint/2010/main" val="1358834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ltLang="zh-CN" dirty="0"/>
              <a:t>So basically, we know that the existing bug detecting tools already reported calling context for a particular event. So if we can the calling context as a information that can guide us to do the search for heap reference paths, then number one, we can get more relevant information with respect to this calling context, number two, our search space get significantly reduced.</a:t>
            </a:r>
            <a:endParaRPr lang="zh-CN" altLang="en-US"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8</a:t>
            </a:fld>
            <a:endParaRPr lang="en-US"/>
          </a:p>
        </p:txBody>
      </p:sp>
    </p:spTree>
    <p:extLst>
      <p:ext uri="{BB962C8B-B14F-4D97-AF65-F5344CB8AC3E}">
        <p14:creationId xmlns:p14="http://schemas.microsoft.com/office/powerpoint/2010/main" val="3696986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ltLang="zh-CN" dirty="0"/>
              <a:t>Our goal is to use cheap dynamic analysis to capture some runtime information about the event, like a bug. Then we feed this information to our static analysis which is going to compute the reference path for us. The input captured by the dynamic analysis includes three pieces of information, these are the calling context c, object o, and the variable v that points to o at the event. These three pieces of information are not new requirements, they are already captured by most existing dynamic analysis tools. </a:t>
            </a:r>
          </a:p>
          <a:p>
            <a:endParaRPr lang="en-US" altLang="zh-CN" dirty="0"/>
          </a:p>
        </p:txBody>
      </p:sp>
      <p:sp>
        <p:nvSpPr>
          <p:cNvPr id="4" name="Slide Number Placeholder 3"/>
          <p:cNvSpPr>
            <a:spLocks noGrp="1"/>
          </p:cNvSpPr>
          <p:nvPr>
            <p:ph type="sldNum" sz="quarter" idx="10"/>
          </p:nvPr>
        </p:nvSpPr>
        <p:spPr/>
        <p:txBody>
          <a:bodyPr/>
          <a:lstStyle/>
          <a:p>
            <a:fld id="{D0F66146-EB23-4015-A830-12562B6899F5}" type="slidenum">
              <a:rPr lang="en-US" smtClean="0"/>
              <a:pPr/>
              <a:t>9</a:t>
            </a:fld>
            <a:endParaRPr lang="en-US"/>
          </a:p>
        </p:txBody>
      </p:sp>
    </p:spTree>
    <p:extLst>
      <p:ext uri="{BB962C8B-B14F-4D97-AF65-F5344CB8AC3E}">
        <p14:creationId xmlns:p14="http://schemas.microsoft.com/office/powerpoint/2010/main" val="43671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latin typeface="Aria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atin typeface="Arial"/>
              </a:defRPr>
            </a:lvl1pPr>
          </a:lstStyle>
          <a:p>
            <a:fld id="{E58E2419-D135-46A0-BFF7-A0549A822BE4}" type="datetime1">
              <a:rPr lang="en-US" smtClean="0"/>
              <a:pPr/>
              <a:t>6/19/2018</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atin typeface="Arial"/>
              </a:defRPr>
            </a:lvl1p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atin typeface="Arial"/>
              </a:defRPr>
            </a:lvl1pPr>
          </a:lstStyle>
          <a:p>
            <a:fld id="{9C78E457-682A-4C5D-A359-2AAE681DBB39}" type="slidenum">
              <a:rPr lang="en-US" smtClean="0"/>
              <a:pPr/>
              <a:t>‹#›</a:t>
            </a:fld>
            <a:endParaRPr lang="en-US"/>
          </a:p>
        </p:txBody>
      </p:sp>
    </p:spTree>
    <p:extLst>
      <p:ext uri="{BB962C8B-B14F-4D97-AF65-F5344CB8AC3E}">
        <p14:creationId xmlns:p14="http://schemas.microsoft.com/office/powerpoint/2010/main" val="316547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02884-8F9F-4925-AF39-8A7E8085EF8E}" type="datetime1">
              <a:rPr lang="en-US" smtClean="0"/>
              <a:pPr/>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8E457-682A-4C5D-A359-2AAE681DBB39}" type="slidenum">
              <a:rPr lang="en-US" smtClean="0"/>
              <a:pPr/>
              <a:t>‹#›</a:t>
            </a:fld>
            <a:endParaRPr lang="en-US"/>
          </a:p>
        </p:txBody>
      </p:sp>
    </p:spTree>
    <p:extLst>
      <p:ext uri="{BB962C8B-B14F-4D97-AF65-F5344CB8AC3E}">
        <p14:creationId xmlns:p14="http://schemas.microsoft.com/office/powerpoint/2010/main" val="123797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67348"/>
            <a:ext cx="10972800" cy="1143000"/>
          </a:xfrm>
          <a:prstGeom prst="rect">
            <a:avLst/>
          </a:prstGeom>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0468DA2-E4BB-4EE9-BF18-D97FC729835B}" type="datetime1">
              <a:rPr lang="en-US" smtClean="0"/>
              <a:pPr/>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8E457-682A-4C5D-A359-2AAE681DBB39}" type="slidenum">
              <a:rPr lang="en-US" smtClean="0"/>
              <a:pPr/>
              <a:t>‹#›</a:t>
            </a:fld>
            <a:endParaRPr lang="en-US"/>
          </a:p>
        </p:txBody>
      </p:sp>
      <p:cxnSp>
        <p:nvCxnSpPr>
          <p:cNvPr id="7" name="Straight Connector 6"/>
          <p:cNvCxnSpPr/>
          <p:nvPr userDrawn="1"/>
        </p:nvCxnSpPr>
        <p:spPr>
          <a:xfrm>
            <a:off x="863600" y="990600"/>
            <a:ext cx="10464800" cy="1588"/>
          </a:xfrm>
          <a:prstGeom prst="line">
            <a:avLst/>
          </a:prstGeom>
          <a:ln w="15875" cmpd="sng"/>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35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1232852"/>
          </a:xfrm>
          <a:prstGeom prst="rect">
            <a:avLst/>
          </a:prstGeom>
        </p:spPr>
        <p:txBody>
          <a:bodyPr/>
          <a:lstStyle>
            <a:lvl1pPr>
              <a:defRPr>
                <a:latin typeface="Arial" pitchFamily="34" charset="0"/>
                <a:cs typeface="Arial" pitchFamily="34" charset="0"/>
              </a:defRPr>
            </a:lvl1pPr>
          </a:lstStyle>
          <a:p>
            <a:r>
              <a:rPr lang="en-US" dirty="0"/>
              <a:t>Click to edit Master title</a:t>
            </a:r>
          </a:p>
        </p:txBody>
      </p:sp>
      <p:sp>
        <p:nvSpPr>
          <p:cNvPr id="3" name="Content Placeholder 2"/>
          <p:cNvSpPr>
            <a:spLocks noGrp="1"/>
          </p:cNvSpPr>
          <p:nvPr>
            <p:ph idx="1"/>
          </p:nvPr>
        </p:nvSpPr>
        <p:spPr>
          <a:xfrm>
            <a:off x="609600" y="1752601"/>
            <a:ext cx="10972800" cy="43735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0468DA2-E4BB-4EE9-BF18-D97FC729835B}" type="datetime1">
              <a:rPr lang="en-US" smtClean="0"/>
              <a:pPr/>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8E457-682A-4C5D-A359-2AAE681DBB39}" type="slidenum">
              <a:rPr lang="en-US" smtClean="0"/>
              <a:pPr/>
              <a:t>‹#›</a:t>
            </a:fld>
            <a:endParaRPr lang="en-US"/>
          </a:p>
        </p:txBody>
      </p:sp>
      <p:cxnSp>
        <p:nvCxnSpPr>
          <p:cNvPr id="7" name="Straight Connector 6"/>
          <p:cNvCxnSpPr/>
          <p:nvPr userDrawn="1"/>
        </p:nvCxnSpPr>
        <p:spPr>
          <a:xfrm>
            <a:off x="863600" y="1598612"/>
            <a:ext cx="10464800" cy="1588"/>
          </a:xfrm>
          <a:prstGeom prst="line">
            <a:avLst/>
          </a:prstGeom>
          <a:ln w="15875" cmpd="sng"/>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354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Titles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67348"/>
            <a:ext cx="10972800" cy="928052"/>
          </a:xfrm>
          <a:prstGeom prst="rect">
            <a:avLst/>
          </a:prstGeom>
        </p:spPr>
        <p:txBody>
          <a:bodyPr anchor="ctr"/>
          <a:lstStyle>
            <a:lvl1pPr>
              <a:defRPr sz="320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609600" y="1752601"/>
            <a:ext cx="10972800" cy="43735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0468DA2-E4BB-4EE9-BF18-D97FC729835B}" type="datetime1">
              <a:rPr lang="en-US" smtClean="0"/>
              <a:pPr/>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8E457-682A-4C5D-A359-2AAE681DBB39}" type="slidenum">
              <a:rPr lang="en-US" smtClean="0"/>
              <a:pPr/>
              <a:t>‹#›</a:t>
            </a:fld>
            <a:endParaRPr lang="en-US"/>
          </a:p>
        </p:txBody>
      </p:sp>
      <p:cxnSp>
        <p:nvCxnSpPr>
          <p:cNvPr id="7" name="Straight Connector 6"/>
          <p:cNvCxnSpPr/>
          <p:nvPr userDrawn="1"/>
        </p:nvCxnSpPr>
        <p:spPr>
          <a:xfrm>
            <a:off x="863600" y="1295400"/>
            <a:ext cx="10464800" cy="1588"/>
          </a:xfrm>
          <a:prstGeom prst="line">
            <a:avLst/>
          </a:prstGeom>
          <a:ln w="15875" cmpd="sng"/>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3"/>
          </p:nvPr>
        </p:nvSpPr>
        <p:spPr>
          <a:xfrm>
            <a:off x="609600" y="1295400"/>
            <a:ext cx="10972800" cy="304800"/>
          </a:xfrm>
          <a:prstGeom prst="rect">
            <a:avLst/>
          </a:prstGeom>
        </p:spPr>
        <p:txBody>
          <a:bodyPr/>
          <a:lstStyle>
            <a:lvl1pPr algn="r">
              <a:buNone/>
              <a:defRPr sz="2400"/>
            </a:lvl1pPr>
            <a:lvl2pPr algn="r">
              <a:buNone/>
              <a:defRPr/>
            </a:lvl2pPr>
            <a:lvl3pPr algn="r">
              <a:buNone/>
              <a:defRPr/>
            </a:lvl3pPr>
            <a:lvl4pPr algn="r">
              <a:buNone/>
              <a:defRPr/>
            </a:lvl4pPr>
            <a:lvl5pPr algn="r">
              <a:buNone/>
              <a:defRPr/>
            </a:lvl5pPr>
          </a:lstStyle>
          <a:p>
            <a:pPr lvl="0"/>
            <a:endParaRPr lang="en-US" dirty="0"/>
          </a:p>
        </p:txBody>
      </p:sp>
    </p:spTree>
    <p:extLst>
      <p:ext uri="{BB962C8B-B14F-4D97-AF65-F5344CB8AC3E}">
        <p14:creationId xmlns:p14="http://schemas.microsoft.com/office/powerpoint/2010/main" val="399835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6734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FD9AC8-CF93-4A97-A0F1-DD764E391519}" type="datetime1">
              <a:rPr lang="en-US" smtClean="0"/>
              <a:pPr/>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8E457-682A-4C5D-A359-2AAE681DBB39}" type="slidenum">
              <a:rPr lang="en-US" smtClean="0"/>
              <a:pPr/>
              <a:t>‹#›</a:t>
            </a:fld>
            <a:endParaRPr lang="en-US"/>
          </a:p>
        </p:txBody>
      </p:sp>
    </p:spTree>
    <p:extLst>
      <p:ext uri="{BB962C8B-B14F-4D97-AF65-F5344CB8AC3E}">
        <p14:creationId xmlns:p14="http://schemas.microsoft.com/office/powerpoint/2010/main" val="2007380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734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2782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286127"/>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62782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286127"/>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168718-E994-4245-82A3-86346F52AFF1}" type="datetime1">
              <a:rPr lang="en-US" smtClean="0"/>
              <a:pPr/>
              <a:t>6/19/2018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78E457-682A-4C5D-A359-2AAE681DBB39}" type="slidenum">
              <a:rPr lang="en-US" smtClean="0"/>
              <a:pPr/>
              <a:t>‹#›</a:t>
            </a:fld>
            <a:endParaRPr lang="en-US"/>
          </a:p>
        </p:txBody>
      </p:sp>
    </p:spTree>
    <p:extLst>
      <p:ext uri="{BB962C8B-B14F-4D97-AF65-F5344CB8AC3E}">
        <p14:creationId xmlns:p14="http://schemas.microsoft.com/office/powerpoint/2010/main" val="385292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36576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375032"/>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537082"/>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14512E-0CC3-45EE-91BC-BA0D0D4BAF7E}" type="datetime1">
              <a:rPr lang="en-US" smtClean="0"/>
              <a:pPr/>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8E457-682A-4C5D-A359-2AAE681DBB39}" type="slidenum">
              <a:rPr lang="en-US" smtClean="0"/>
              <a:pPr/>
              <a:t>‹#›</a:t>
            </a:fld>
            <a:endParaRPr lang="en-US"/>
          </a:p>
        </p:txBody>
      </p:sp>
    </p:spTree>
    <p:extLst>
      <p:ext uri="{BB962C8B-B14F-4D97-AF65-F5344CB8AC3E}">
        <p14:creationId xmlns:p14="http://schemas.microsoft.com/office/powerpoint/2010/main" val="2709762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AB00B4-161C-40F5-8DE2-F15949646215}" type="datetime1">
              <a:rPr lang="en-US" smtClean="0"/>
              <a:pPr/>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8E457-682A-4C5D-A359-2AAE681DBB39}" type="slidenum">
              <a:rPr lang="en-US" smtClean="0"/>
              <a:pPr/>
              <a:t>‹#›</a:t>
            </a:fld>
            <a:endParaRPr lang="en-US"/>
          </a:p>
        </p:txBody>
      </p:sp>
    </p:spTree>
    <p:extLst>
      <p:ext uri="{BB962C8B-B14F-4D97-AF65-F5344CB8AC3E}">
        <p14:creationId xmlns:p14="http://schemas.microsoft.com/office/powerpoint/2010/main" val="105824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58077"/>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41EFDD-5702-4D48-B0D2-CAC371A5F430}" type="datetime1">
              <a:rPr lang="en-US" smtClean="0"/>
              <a:pPr/>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8E457-682A-4C5D-A359-2AAE681DBB39}" type="slidenum">
              <a:rPr lang="en-US" smtClean="0"/>
              <a:pPr/>
              <a:t>‹#›</a:t>
            </a:fld>
            <a:endParaRPr lang="en-US"/>
          </a:p>
        </p:txBody>
      </p:sp>
    </p:spTree>
    <p:extLst>
      <p:ext uri="{BB962C8B-B14F-4D97-AF65-F5344CB8AC3E}">
        <p14:creationId xmlns:p14="http://schemas.microsoft.com/office/powerpoint/2010/main" val="1220368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a:defRPr>
            </a:lvl1pPr>
          </a:lstStyle>
          <a:p>
            <a:fld id="{5A9A98E2-ADF3-408A-80B3-A6600F904EF2}" type="datetime1">
              <a:rPr lang="en-US" smtClean="0"/>
              <a:pPr/>
              <a:t>6/19/2018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a:p>
        </p:txBody>
      </p:sp>
      <p:sp>
        <p:nvSpPr>
          <p:cNvPr id="6" name="Slide Number Placeholder 5"/>
          <p:cNvSpPr>
            <a:spLocks noGrp="1"/>
          </p:cNvSpPr>
          <p:nvPr>
            <p:ph type="sldNum" sz="quarter" idx="4"/>
          </p:nvPr>
        </p:nvSpPr>
        <p:spPr>
          <a:xfrm>
            <a:off x="9245600" y="6416676"/>
            <a:ext cx="2844800" cy="365125"/>
          </a:xfrm>
          <a:prstGeom prst="rect">
            <a:avLst/>
          </a:prstGeom>
        </p:spPr>
        <p:txBody>
          <a:bodyPr vert="horz" lIns="91440" tIns="45720" rIns="91440" bIns="45720" rtlCol="0" anchor="ctr"/>
          <a:lstStyle>
            <a:lvl1pPr algn="r">
              <a:defRPr sz="1600">
                <a:solidFill>
                  <a:schemeClr val="tx1">
                    <a:tint val="75000"/>
                  </a:schemeClr>
                </a:solidFill>
                <a:latin typeface="Copperplate Gothic Bold" pitchFamily="34" charset="0"/>
              </a:defRPr>
            </a:lvl1pPr>
          </a:lstStyle>
          <a:p>
            <a:fld id="{9C78E457-682A-4C5D-A359-2AAE681DBB39}" type="slidenum">
              <a:rPr lang="en-US" smtClean="0"/>
              <a:pPr/>
              <a:t>‹#›</a:t>
            </a:fld>
            <a:endParaRPr lang="en-US"/>
          </a:p>
        </p:txBody>
      </p:sp>
      <p:pic>
        <p:nvPicPr>
          <p:cNvPr id="7" name="Picture 8">
            <a:extLst>
              <a:ext uri="{FF2B5EF4-FFF2-40B4-BE49-F238E27FC236}">
                <a16:creationId xmlns:a16="http://schemas.microsoft.com/office/drawing/2014/main" id="{DDF7CF85-6476-4D75-9DB7-C7B36CDCD6A1}"/>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10974343" y="359708"/>
            <a:ext cx="872765" cy="402291"/>
          </a:xfrm>
          <a:prstGeom prst="rect">
            <a:avLst/>
          </a:prstGeom>
        </p:spPr>
      </p:pic>
    </p:spTree>
    <p:extLst>
      <p:ext uri="{BB962C8B-B14F-4D97-AF65-F5344CB8AC3E}">
        <p14:creationId xmlns:p14="http://schemas.microsoft.com/office/powerpoint/2010/main" val="1559970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91" r:id="rId3"/>
    <p:sldLayoutId id="2147483790" r:id="rId4"/>
    <p:sldLayoutId id="2147483783" r:id="rId5"/>
    <p:sldLayoutId id="2147483784" r:id="rId6"/>
    <p:sldLayoutId id="2147483785" r:id="rId7"/>
    <p:sldLayoutId id="2147483786" r:id="rId8"/>
    <p:sldLayoutId id="2147483787" r:id="rId9"/>
    <p:sldLayoutId id="2147483788" r:id="rId10"/>
  </p:sldLayoutIdLst>
  <p:hf hdr="0" ftr="0" dt="0"/>
  <p:txStyles>
    <p:titleStyle>
      <a:lvl1pPr algn="ctr"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3.png"/><Relationship Id="rId1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2.png"/><Relationship Id="rId17" Type="http://schemas.openxmlformats.org/officeDocument/2006/relationships/image" Target="../media/image9.png"/><Relationship Id="rId2" Type="http://schemas.openxmlformats.org/officeDocument/2006/relationships/notesSlide" Target="../notesSlides/notesSlide11.xml"/><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1.png"/><Relationship Id="rId5" Type="http://schemas.openxmlformats.org/officeDocument/2006/relationships/image" Target="../media/image4.png"/><Relationship Id="rId15" Type="http://schemas.openxmlformats.org/officeDocument/2006/relationships/image" Target="../media/image15.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18" Type="http://schemas.openxmlformats.org/officeDocument/2006/relationships/image" Target="../media/image33.png"/><Relationship Id="rId7" Type="http://schemas.openxmlformats.org/officeDocument/2006/relationships/image" Target="../media/image22.png"/><Relationship Id="rId12" Type="http://schemas.openxmlformats.org/officeDocument/2006/relationships/image" Target="../media/image27.png"/><Relationship Id="rId17" Type="http://schemas.openxmlformats.org/officeDocument/2006/relationships/image" Target="../media/image32.png"/><Relationship Id="rId2" Type="http://schemas.openxmlformats.org/officeDocument/2006/relationships/notesSlide" Target="../notesSlides/notesSlide12.xml"/><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png"/><Relationship Id="rId19" Type="http://schemas.openxmlformats.org/officeDocument/2006/relationships/image" Target="../media/image34.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s>
</file>

<file path=ppt/slides/_rels/slide13.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18" Type="http://schemas.openxmlformats.org/officeDocument/2006/relationships/image" Target="../media/image35.png"/><Relationship Id="rId21" Type="http://schemas.openxmlformats.org/officeDocument/2006/relationships/image" Target="../media/image38.png"/><Relationship Id="rId7" Type="http://schemas.openxmlformats.org/officeDocument/2006/relationships/image" Target="../media/image22.png"/><Relationship Id="rId12" Type="http://schemas.openxmlformats.org/officeDocument/2006/relationships/image" Target="../media/image27.png"/><Relationship Id="rId17" Type="http://schemas.openxmlformats.org/officeDocument/2006/relationships/image" Target="../media/image32.png"/><Relationship Id="rId2" Type="http://schemas.openxmlformats.org/officeDocument/2006/relationships/notesSlide" Target="../notesSlides/notesSlide13.xml"/><Relationship Id="rId16" Type="http://schemas.openxmlformats.org/officeDocument/2006/relationships/image" Target="../media/image31.png"/><Relationship Id="rId20"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23" Type="http://schemas.openxmlformats.org/officeDocument/2006/relationships/image" Target="../media/image40.png"/><Relationship Id="rId10" Type="http://schemas.openxmlformats.org/officeDocument/2006/relationships/image" Target="../media/image25.png"/><Relationship Id="rId19" Type="http://schemas.openxmlformats.org/officeDocument/2006/relationships/image" Target="../media/image36.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 Id="rId22" Type="http://schemas.openxmlformats.org/officeDocument/2006/relationships/image" Target="../media/image39.png"/></Relationships>
</file>

<file path=ppt/slides/_rels/slide14.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17.png"/><Relationship Id="rId7" Type="http://schemas.openxmlformats.org/officeDocument/2006/relationships/image" Target="../media/image43.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10" Type="http://schemas.openxmlformats.org/officeDocument/2006/relationships/image" Target="../media/image46.png"/><Relationship Id="rId4" Type="http://schemas.openxmlformats.org/officeDocument/2006/relationships/image" Target="../media/image18.png"/><Relationship Id="rId9" Type="http://schemas.openxmlformats.org/officeDocument/2006/relationships/image" Target="../media/image45.png"/></Relationships>
</file>

<file path=ppt/slides/_rels/slide15.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54.png"/><Relationship Id="rId13" Type="http://schemas.openxmlformats.org/officeDocument/2006/relationships/image" Target="../media/image59.png"/><Relationship Id="rId18" Type="http://schemas.openxmlformats.org/officeDocument/2006/relationships/image" Target="../media/image64.png"/><Relationship Id="rId26" Type="http://schemas.openxmlformats.org/officeDocument/2006/relationships/image" Target="../media/image72.png"/><Relationship Id="rId3" Type="http://schemas.openxmlformats.org/officeDocument/2006/relationships/image" Target="../media/image49.png"/><Relationship Id="rId21" Type="http://schemas.openxmlformats.org/officeDocument/2006/relationships/image" Target="../media/image67.png"/><Relationship Id="rId7" Type="http://schemas.openxmlformats.org/officeDocument/2006/relationships/image" Target="../media/image53.png"/><Relationship Id="rId12" Type="http://schemas.openxmlformats.org/officeDocument/2006/relationships/image" Target="../media/image58.png"/><Relationship Id="rId17" Type="http://schemas.openxmlformats.org/officeDocument/2006/relationships/image" Target="../media/image63.png"/><Relationship Id="rId25" Type="http://schemas.openxmlformats.org/officeDocument/2006/relationships/image" Target="../media/image71.png"/><Relationship Id="rId2" Type="http://schemas.openxmlformats.org/officeDocument/2006/relationships/notesSlide" Target="../notesSlides/notesSlide17.xml"/><Relationship Id="rId16" Type="http://schemas.openxmlformats.org/officeDocument/2006/relationships/image" Target="../media/image62.png"/><Relationship Id="rId20" Type="http://schemas.openxmlformats.org/officeDocument/2006/relationships/image" Target="../media/image66.png"/><Relationship Id="rId29" Type="http://schemas.openxmlformats.org/officeDocument/2006/relationships/image" Target="../media/image75.png"/><Relationship Id="rId1" Type="http://schemas.openxmlformats.org/officeDocument/2006/relationships/slideLayout" Target="../slideLayouts/slideLayout2.xml"/><Relationship Id="rId6" Type="http://schemas.openxmlformats.org/officeDocument/2006/relationships/image" Target="../media/image52.png"/><Relationship Id="rId11" Type="http://schemas.openxmlformats.org/officeDocument/2006/relationships/image" Target="../media/image57.png"/><Relationship Id="rId24" Type="http://schemas.openxmlformats.org/officeDocument/2006/relationships/image" Target="../media/image70.png"/><Relationship Id="rId5" Type="http://schemas.openxmlformats.org/officeDocument/2006/relationships/image" Target="../media/image51.png"/><Relationship Id="rId15" Type="http://schemas.openxmlformats.org/officeDocument/2006/relationships/image" Target="../media/image61.png"/><Relationship Id="rId23" Type="http://schemas.openxmlformats.org/officeDocument/2006/relationships/image" Target="../media/image69.png"/><Relationship Id="rId28" Type="http://schemas.openxmlformats.org/officeDocument/2006/relationships/image" Target="../media/image74.png"/><Relationship Id="rId10" Type="http://schemas.openxmlformats.org/officeDocument/2006/relationships/image" Target="../media/image56.png"/><Relationship Id="rId19" Type="http://schemas.openxmlformats.org/officeDocument/2006/relationships/image" Target="../media/image65.png"/><Relationship Id="rId4" Type="http://schemas.openxmlformats.org/officeDocument/2006/relationships/image" Target="../media/image50.png"/><Relationship Id="rId9" Type="http://schemas.openxmlformats.org/officeDocument/2006/relationships/image" Target="../media/image55.png"/><Relationship Id="rId14" Type="http://schemas.openxmlformats.org/officeDocument/2006/relationships/image" Target="../media/image60.png"/><Relationship Id="rId22" Type="http://schemas.openxmlformats.org/officeDocument/2006/relationships/image" Target="../media/image68.png"/><Relationship Id="rId27" Type="http://schemas.openxmlformats.org/officeDocument/2006/relationships/image" Target="../media/image73.png"/><Relationship Id="rId30" Type="http://schemas.openxmlformats.org/officeDocument/2006/relationships/image" Target="../media/image76.png"/></Relationships>
</file>

<file path=ppt/slides/_rels/slide18.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676400"/>
            <a:ext cx="11125200" cy="1676400"/>
          </a:xfrm>
        </p:spPr>
        <p:txBody>
          <a:bodyPr/>
          <a:lstStyle/>
          <a:p>
            <a:r>
              <a:rPr lang="en-US" altLang="zh-CN" dirty="0"/>
              <a:t>Calling-to-Reference Context Translation via Constraint-Guided CFL-Reachability</a:t>
            </a:r>
            <a:endParaRPr lang="en-US" dirty="0"/>
          </a:p>
        </p:txBody>
      </p:sp>
      <p:cxnSp>
        <p:nvCxnSpPr>
          <p:cNvPr id="9" name="Straight Connector 8"/>
          <p:cNvCxnSpPr>
            <a:cxnSpLocks/>
          </p:cNvCxnSpPr>
          <p:nvPr/>
        </p:nvCxnSpPr>
        <p:spPr>
          <a:xfrm>
            <a:off x="152400" y="3505200"/>
            <a:ext cx="11887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33400" y="4149180"/>
            <a:ext cx="5943600" cy="954107"/>
          </a:xfrm>
          <a:prstGeom prst="rect">
            <a:avLst/>
          </a:prstGeom>
        </p:spPr>
        <p:txBody>
          <a:bodyPr wrap="square" lIns="0" rIns="0">
            <a:spAutoFit/>
          </a:bodyPr>
          <a:lstStyle/>
          <a:p>
            <a:pPr algn="ctr"/>
            <a:r>
              <a:rPr lang="en-US" sz="3200" dirty="0"/>
              <a:t>Cheng Cai, </a:t>
            </a:r>
            <a:r>
              <a:rPr lang="en-US" sz="3200" dirty="0" err="1"/>
              <a:t>Khanh</a:t>
            </a:r>
            <a:r>
              <a:rPr lang="en-US" sz="3200" dirty="0"/>
              <a:t> Nguyen, Harry Xu</a:t>
            </a:r>
          </a:p>
          <a:p>
            <a:pPr algn="ctr"/>
            <a:r>
              <a:rPr lang="en-US" sz="2400" i="1" dirty="0"/>
              <a:t>UCI/UCLA</a:t>
            </a:r>
          </a:p>
        </p:txBody>
      </p:sp>
      <p:sp>
        <p:nvSpPr>
          <p:cNvPr id="6" name="Rectangle 5"/>
          <p:cNvSpPr/>
          <p:nvPr/>
        </p:nvSpPr>
        <p:spPr>
          <a:xfrm>
            <a:off x="7620000" y="5556603"/>
            <a:ext cx="3352800" cy="954107"/>
          </a:xfrm>
          <a:prstGeom prst="rect">
            <a:avLst/>
          </a:prstGeom>
        </p:spPr>
        <p:txBody>
          <a:bodyPr wrap="square" lIns="0" rIns="0">
            <a:spAutoFit/>
          </a:bodyPr>
          <a:lstStyle/>
          <a:p>
            <a:pPr algn="ctr"/>
            <a:r>
              <a:rPr lang="en-US" sz="3200" dirty="0" err="1"/>
              <a:t>Zhendong</a:t>
            </a:r>
            <a:r>
              <a:rPr lang="en-US" sz="3200" dirty="0"/>
              <a:t> </a:t>
            </a:r>
            <a:r>
              <a:rPr lang="en-US" sz="3200" dirty="0" err="1"/>
              <a:t>Su</a:t>
            </a:r>
            <a:r>
              <a:rPr lang="en-US" altLang="zh-CN" sz="3200" dirty="0"/>
              <a:t> </a:t>
            </a:r>
          </a:p>
          <a:p>
            <a:pPr lvl="0" algn="ctr"/>
            <a:r>
              <a:rPr lang="en-US" sz="2400" dirty="0"/>
              <a:t>UC Davis/ETH Zurich</a:t>
            </a:r>
            <a:endParaRPr lang="en-US" altLang="zh-CN" sz="2800" i="1" dirty="0">
              <a:solidFill>
                <a:prstClr val="black"/>
              </a:solidFill>
            </a:endParaRPr>
          </a:p>
        </p:txBody>
      </p:sp>
      <p:sp>
        <p:nvSpPr>
          <p:cNvPr id="7" name="Rectangle 6">
            <a:extLst>
              <a:ext uri="{FF2B5EF4-FFF2-40B4-BE49-F238E27FC236}">
                <a16:creationId xmlns:a16="http://schemas.microsoft.com/office/drawing/2014/main" id="{A4180F90-B837-4908-89E0-634BAEE17801}"/>
              </a:ext>
            </a:extLst>
          </p:cNvPr>
          <p:cNvSpPr/>
          <p:nvPr/>
        </p:nvSpPr>
        <p:spPr>
          <a:xfrm>
            <a:off x="7315200" y="4149179"/>
            <a:ext cx="3657600" cy="954107"/>
          </a:xfrm>
          <a:prstGeom prst="rect">
            <a:avLst/>
          </a:prstGeom>
        </p:spPr>
        <p:txBody>
          <a:bodyPr wrap="square" lIns="0" rIns="0">
            <a:spAutoFit/>
          </a:bodyPr>
          <a:lstStyle/>
          <a:p>
            <a:pPr algn="ctr"/>
            <a:r>
              <a:rPr lang="en-US" sz="3200" dirty="0" err="1"/>
              <a:t>Zhiqiang</a:t>
            </a:r>
            <a:r>
              <a:rPr lang="en-US" sz="3200" dirty="0"/>
              <a:t> </a:t>
            </a:r>
            <a:r>
              <a:rPr lang="en-US" sz="3200" dirty="0" err="1"/>
              <a:t>Zuo</a:t>
            </a:r>
            <a:endParaRPr lang="en-US" sz="3200" dirty="0"/>
          </a:p>
          <a:p>
            <a:pPr algn="ctr"/>
            <a:r>
              <a:rPr lang="en-US" sz="2400" dirty="0"/>
              <a:t>UCI/Nanjing University</a:t>
            </a:r>
            <a:endParaRPr lang="en-US" sz="2800" i="1" dirty="0"/>
          </a:p>
        </p:txBody>
      </p:sp>
      <p:sp>
        <p:nvSpPr>
          <p:cNvPr id="8" name="Rectangle 7">
            <a:extLst>
              <a:ext uri="{FF2B5EF4-FFF2-40B4-BE49-F238E27FC236}">
                <a16:creationId xmlns:a16="http://schemas.microsoft.com/office/drawing/2014/main" id="{1125791A-12C2-4FFE-9BF3-FC7789130E85}"/>
              </a:ext>
            </a:extLst>
          </p:cNvPr>
          <p:cNvSpPr/>
          <p:nvPr/>
        </p:nvSpPr>
        <p:spPr>
          <a:xfrm>
            <a:off x="1066800" y="5562600"/>
            <a:ext cx="5334000" cy="954107"/>
          </a:xfrm>
          <a:prstGeom prst="rect">
            <a:avLst/>
          </a:prstGeom>
        </p:spPr>
        <p:txBody>
          <a:bodyPr wrap="square" lIns="0" rIns="0">
            <a:spAutoFit/>
          </a:bodyPr>
          <a:lstStyle/>
          <a:p>
            <a:pPr algn="ctr"/>
            <a:r>
              <a:rPr lang="en-US" sz="3200" dirty="0" err="1"/>
              <a:t>Qirun</a:t>
            </a:r>
            <a:r>
              <a:rPr lang="en-US" sz="3200" dirty="0"/>
              <a:t> Zhang</a:t>
            </a:r>
            <a:endParaRPr lang="en-US" altLang="zh-CN" sz="3200" dirty="0"/>
          </a:p>
          <a:p>
            <a:pPr lvl="0" algn="ctr"/>
            <a:r>
              <a:rPr lang="en-US" sz="2400" dirty="0"/>
              <a:t>UC Davis/Georgia Institute of Technology</a:t>
            </a:r>
            <a:endParaRPr lang="en-US" altLang="zh-CN" sz="2800" i="1"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2082"/>
    </mc:Choice>
    <mc:Fallback xmlns="">
      <p:transition spd="slow" advTm="208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9565"/>
            <a:ext cx="10972800" cy="646331"/>
          </a:xfrm>
        </p:spPr>
        <p:txBody>
          <a:bodyPr/>
          <a:lstStyle/>
          <a:p>
            <a:r>
              <a:rPr lang="en-US" sz="6000" dirty="0"/>
              <a:t>Solution overview</a:t>
            </a:r>
          </a:p>
        </p:txBody>
      </p:sp>
      <p:sp>
        <p:nvSpPr>
          <p:cNvPr id="4" name="Slide Number Placeholder 3"/>
          <p:cNvSpPr>
            <a:spLocks noGrp="1"/>
          </p:cNvSpPr>
          <p:nvPr>
            <p:ph type="sldNum" sz="quarter" idx="12"/>
          </p:nvPr>
        </p:nvSpPr>
        <p:spPr/>
        <p:txBody>
          <a:bodyPr/>
          <a:lstStyle/>
          <a:p>
            <a:fld id="{9C78E457-682A-4C5D-A359-2AAE681DBB39}" type="slidenum">
              <a:rPr lang="en-US" smtClean="0"/>
              <a:pPr/>
              <a:t>10</a:t>
            </a:fld>
            <a:endParaRPr lang="en-US"/>
          </a:p>
        </p:txBody>
      </p:sp>
      <p:grpSp>
        <p:nvGrpSpPr>
          <p:cNvPr id="17" name="Group 16">
            <a:extLst>
              <a:ext uri="{FF2B5EF4-FFF2-40B4-BE49-F238E27FC236}">
                <a16:creationId xmlns:a16="http://schemas.microsoft.com/office/drawing/2014/main" id="{B31FD718-AA6B-4784-B65D-90F42197A82E}"/>
              </a:ext>
            </a:extLst>
          </p:cNvPr>
          <p:cNvGrpSpPr/>
          <p:nvPr/>
        </p:nvGrpSpPr>
        <p:grpSpPr>
          <a:xfrm>
            <a:off x="616797" y="1819447"/>
            <a:ext cx="1602746" cy="2984345"/>
            <a:chOff x="241703" y="1587655"/>
            <a:chExt cx="1602746" cy="2984345"/>
          </a:xfrm>
        </p:grpSpPr>
        <p:sp>
          <p:nvSpPr>
            <p:cNvPr id="14" name="Rectangle: Rounded Corners 13">
              <a:extLst>
                <a:ext uri="{FF2B5EF4-FFF2-40B4-BE49-F238E27FC236}">
                  <a16:creationId xmlns:a16="http://schemas.microsoft.com/office/drawing/2014/main" id="{5E12B90C-ED34-4FDD-BEED-4CFE52D1AD34}"/>
                </a:ext>
              </a:extLst>
            </p:cNvPr>
            <p:cNvSpPr/>
            <p:nvPr/>
          </p:nvSpPr>
          <p:spPr>
            <a:xfrm>
              <a:off x="609600" y="2133600"/>
              <a:ext cx="685800" cy="2438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sz="3200"/>
            </a:p>
          </p:txBody>
        </p:sp>
        <p:sp>
          <p:nvSpPr>
            <p:cNvPr id="16" name="TextBox 15">
              <a:extLst>
                <a:ext uri="{FF2B5EF4-FFF2-40B4-BE49-F238E27FC236}">
                  <a16:creationId xmlns:a16="http://schemas.microsoft.com/office/drawing/2014/main" id="{964B8C42-3E23-4C84-97FD-B3BCD2F1336A}"/>
                </a:ext>
              </a:extLst>
            </p:cNvPr>
            <p:cNvSpPr txBox="1"/>
            <p:nvPr/>
          </p:nvSpPr>
          <p:spPr>
            <a:xfrm>
              <a:off x="241703" y="1587655"/>
              <a:ext cx="1602746" cy="584775"/>
            </a:xfrm>
            <a:prstGeom prst="rect">
              <a:avLst/>
            </a:prstGeom>
            <a:noFill/>
          </p:spPr>
          <p:txBody>
            <a:bodyPr wrap="none" rtlCol="0">
              <a:spAutoFit/>
            </a:bodyPr>
            <a:lstStyle/>
            <a:p>
              <a:r>
                <a:rPr lang="en-US" altLang="zh-CN" sz="3200" dirty="0"/>
                <a:t>Program</a:t>
              </a:r>
              <a:endParaRPr lang="zh-CN" altLang="en-US" sz="3200" dirty="0"/>
            </a:p>
          </p:txBody>
        </p:sp>
      </p:grpSp>
      <p:grpSp>
        <p:nvGrpSpPr>
          <p:cNvPr id="103" name="Group 102">
            <a:extLst>
              <a:ext uri="{FF2B5EF4-FFF2-40B4-BE49-F238E27FC236}">
                <a16:creationId xmlns:a16="http://schemas.microsoft.com/office/drawing/2014/main" id="{C9A82C2A-1CEB-49E1-BD6D-E9D61584DD90}"/>
              </a:ext>
            </a:extLst>
          </p:cNvPr>
          <p:cNvGrpSpPr/>
          <p:nvPr/>
        </p:nvGrpSpPr>
        <p:grpSpPr>
          <a:xfrm>
            <a:off x="1292121" y="1444278"/>
            <a:ext cx="6698890" cy="3800922"/>
            <a:chOff x="1408927" y="1790238"/>
            <a:chExt cx="4365493" cy="2476962"/>
          </a:xfrm>
        </p:grpSpPr>
        <p:grpSp>
          <p:nvGrpSpPr>
            <p:cNvPr id="101" name="Group 100">
              <a:extLst>
                <a:ext uri="{FF2B5EF4-FFF2-40B4-BE49-F238E27FC236}">
                  <a16:creationId xmlns:a16="http://schemas.microsoft.com/office/drawing/2014/main" id="{B1DF8469-ABDB-4B27-9C39-4E917D4185EF}"/>
                </a:ext>
              </a:extLst>
            </p:cNvPr>
            <p:cNvGrpSpPr/>
            <p:nvPr/>
          </p:nvGrpSpPr>
          <p:grpSpPr>
            <a:xfrm>
              <a:off x="2586091" y="2438400"/>
              <a:ext cx="2019300" cy="1828800"/>
              <a:chOff x="2438400" y="1967770"/>
              <a:chExt cx="2019300" cy="1828800"/>
            </a:xfrm>
          </p:grpSpPr>
          <p:sp>
            <p:nvSpPr>
              <p:cNvPr id="19" name="Oval 18">
                <a:extLst>
                  <a:ext uri="{FF2B5EF4-FFF2-40B4-BE49-F238E27FC236}">
                    <a16:creationId xmlns:a16="http://schemas.microsoft.com/office/drawing/2014/main" id="{79C6222B-58D9-432F-AE9F-83BB9280155A}"/>
                  </a:ext>
                </a:extLst>
              </p:cNvPr>
              <p:cNvSpPr/>
              <p:nvPr/>
            </p:nvSpPr>
            <p:spPr>
              <a:xfrm>
                <a:off x="2667000" y="196777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74" name="Oval 73">
                <a:extLst>
                  <a:ext uri="{FF2B5EF4-FFF2-40B4-BE49-F238E27FC236}">
                    <a16:creationId xmlns:a16="http://schemas.microsoft.com/office/drawing/2014/main" id="{20BAC4E9-BA10-4B1F-BA3F-73A3AF83EB4F}"/>
                  </a:ext>
                </a:extLst>
              </p:cNvPr>
              <p:cNvSpPr/>
              <p:nvPr/>
            </p:nvSpPr>
            <p:spPr>
              <a:xfrm>
                <a:off x="2705100" y="284407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75" name="Oval 74">
                <a:extLst>
                  <a:ext uri="{FF2B5EF4-FFF2-40B4-BE49-F238E27FC236}">
                    <a16:creationId xmlns:a16="http://schemas.microsoft.com/office/drawing/2014/main" id="{260C5CF8-4B9E-4497-978A-68EADE49E66D}"/>
                  </a:ext>
                </a:extLst>
              </p:cNvPr>
              <p:cNvSpPr/>
              <p:nvPr/>
            </p:nvSpPr>
            <p:spPr>
              <a:xfrm>
                <a:off x="3467100" y="208207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76" name="Oval 75">
                <a:extLst>
                  <a:ext uri="{FF2B5EF4-FFF2-40B4-BE49-F238E27FC236}">
                    <a16:creationId xmlns:a16="http://schemas.microsoft.com/office/drawing/2014/main" id="{9163F3BE-4F6B-4F5B-8D2B-9D9F462DF836}"/>
                  </a:ext>
                </a:extLst>
              </p:cNvPr>
              <p:cNvSpPr/>
              <p:nvPr/>
            </p:nvSpPr>
            <p:spPr>
              <a:xfrm>
                <a:off x="3192266" y="32385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77" name="Oval 76">
                <a:extLst>
                  <a:ext uri="{FF2B5EF4-FFF2-40B4-BE49-F238E27FC236}">
                    <a16:creationId xmlns:a16="http://schemas.microsoft.com/office/drawing/2014/main" id="{B9DFF54F-8E9B-469A-8AEF-2800C24ADE27}"/>
                  </a:ext>
                </a:extLst>
              </p:cNvPr>
              <p:cNvSpPr/>
              <p:nvPr/>
            </p:nvSpPr>
            <p:spPr>
              <a:xfrm>
                <a:off x="3848100" y="248212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78" name="Oval 77">
                <a:extLst>
                  <a:ext uri="{FF2B5EF4-FFF2-40B4-BE49-F238E27FC236}">
                    <a16:creationId xmlns:a16="http://schemas.microsoft.com/office/drawing/2014/main" id="{431F2A54-4817-4DE1-BA73-413C46586CDB}"/>
                  </a:ext>
                </a:extLst>
              </p:cNvPr>
              <p:cNvSpPr/>
              <p:nvPr/>
            </p:nvSpPr>
            <p:spPr>
              <a:xfrm>
                <a:off x="3117137" y="248212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79" name="Oval 78">
                <a:extLst>
                  <a:ext uri="{FF2B5EF4-FFF2-40B4-BE49-F238E27FC236}">
                    <a16:creationId xmlns:a16="http://schemas.microsoft.com/office/drawing/2014/main" id="{17A5EB86-6A48-4FFB-AE20-5ABC3946583D}"/>
                  </a:ext>
                </a:extLst>
              </p:cNvPr>
              <p:cNvSpPr/>
              <p:nvPr/>
            </p:nvSpPr>
            <p:spPr>
              <a:xfrm>
                <a:off x="4229100" y="271072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80" name="Oval 79">
                <a:extLst>
                  <a:ext uri="{FF2B5EF4-FFF2-40B4-BE49-F238E27FC236}">
                    <a16:creationId xmlns:a16="http://schemas.microsoft.com/office/drawing/2014/main" id="{53CD679E-30F9-4632-84CE-E878E6D8598A}"/>
                  </a:ext>
                </a:extLst>
              </p:cNvPr>
              <p:cNvSpPr/>
              <p:nvPr/>
            </p:nvSpPr>
            <p:spPr>
              <a:xfrm>
                <a:off x="2438400" y="330127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81" name="Oval 80">
                <a:extLst>
                  <a:ext uri="{FF2B5EF4-FFF2-40B4-BE49-F238E27FC236}">
                    <a16:creationId xmlns:a16="http://schemas.microsoft.com/office/drawing/2014/main" id="{B43C23D0-3238-40AF-839B-5A951139AD05}"/>
                  </a:ext>
                </a:extLst>
              </p:cNvPr>
              <p:cNvSpPr/>
              <p:nvPr/>
            </p:nvSpPr>
            <p:spPr>
              <a:xfrm>
                <a:off x="3577975" y="356797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82" name="Oval 81">
                <a:extLst>
                  <a:ext uri="{FF2B5EF4-FFF2-40B4-BE49-F238E27FC236}">
                    <a16:creationId xmlns:a16="http://schemas.microsoft.com/office/drawing/2014/main" id="{178043C2-807A-4EB2-9492-DA3996BE898D}"/>
                  </a:ext>
                </a:extLst>
              </p:cNvPr>
              <p:cNvSpPr/>
              <p:nvPr/>
            </p:nvSpPr>
            <p:spPr>
              <a:xfrm>
                <a:off x="3831832" y="30099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cxnSp>
            <p:nvCxnSpPr>
              <p:cNvPr id="84" name="Straight Arrow Connector 83">
                <a:extLst>
                  <a:ext uri="{FF2B5EF4-FFF2-40B4-BE49-F238E27FC236}">
                    <a16:creationId xmlns:a16="http://schemas.microsoft.com/office/drawing/2014/main" id="{FB508900-C068-426A-92B9-414C7EED00B5}"/>
                  </a:ext>
                </a:extLst>
              </p:cNvPr>
              <p:cNvCxnSpPr>
                <a:stCxn id="19" idx="4"/>
                <a:endCxn id="74" idx="0"/>
              </p:cNvCxnSpPr>
              <p:nvPr/>
            </p:nvCxnSpPr>
            <p:spPr>
              <a:xfrm>
                <a:off x="2781300" y="2196370"/>
                <a:ext cx="38100" cy="6477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6" name="Straight Arrow Connector 85">
                <a:extLst>
                  <a:ext uri="{FF2B5EF4-FFF2-40B4-BE49-F238E27FC236}">
                    <a16:creationId xmlns:a16="http://schemas.microsoft.com/office/drawing/2014/main" id="{CFBD259C-C60C-4D7D-92AC-E196535D267E}"/>
                  </a:ext>
                </a:extLst>
              </p:cNvPr>
              <p:cNvCxnSpPr>
                <a:stCxn id="78" idx="1"/>
                <a:endCxn id="19" idx="5"/>
              </p:cNvCxnSpPr>
              <p:nvPr/>
            </p:nvCxnSpPr>
            <p:spPr>
              <a:xfrm flipH="1" flipV="1">
                <a:off x="2862122" y="2162892"/>
                <a:ext cx="288493" cy="35270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8" name="Straight Arrow Connector 87">
                <a:extLst>
                  <a:ext uri="{FF2B5EF4-FFF2-40B4-BE49-F238E27FC236}">
                    <a16:creationId xmlns:a16="http://schemas.microsoft.com/office/drawing/2014/main" id="{62247817-1022-42C4-A579-644454519822}"/>
                  </a:ext>
                </a:extLst>
              </p:cNvPr>
              <p:cNvCxnSpPr>
                <a:stCxn id="76" idx="7"/>
                <a:endCxn id="75" idx="3"/>
              </p:cNvCxnSpPr>
              <p:nvPr/>
            </p:nvCxnSpPr>
            <p:spPr>
              <a:xfrm flipV="1">
                <a:off x="3387388" y="2277192"/>
                <a:ext cx="113190" cy="9947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0" name="Straight Arrow Connector 89">
                <a:extLst>
                  <a:ext uri="{FF2B5EF4-FFF2-40B4-BE49-F238E27FC236}">
                    <a16:creationId xmlns:a16="http://schemas.microsoft.com/office/drawing/2014/main" id="{286A3236-2950-4F2D-8A89-FD47D147341A}"/>
                  </a:ext>
                </a:extLst>
              </p:cNvPr>
              <p:cNvCxnSpPr>
                <a:stCxn id="78" idx="6"/>
                <a:endCxn id="77" idx="3"/>
              </p:cNvCxnSpPr>
              <p:nvPr/>
            </p:nvCxnSpPr>
            <p:spPr>
              <a:xfrm>
                <a:off x="3345737" y="2596420"/>
                <a:ext cx="535841" cy="808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a:extLst>
                  <a:ext uri="{FF2B5EF4-FFF2-40B4-BE49-F238E27FC236}">
                    <a16:creationId xmlns:a16="http://schemas.microsoft.com/office/drawing/2014/main" id="{9D51D17D-5AAE-4B91-8EA2-47DD919C459E}"/>
                  </a:ext>
                </a:extLst>
              </p:cNvPr>
              <p:cNvCxnSpPr>
                <a:stCxn id="80" idx="6"/>
                <a:endCxn id="76" idx="2"/>
              </p:cNvCxnSpPr>
              <p:nvPr/>
            </p:nvCxnSpPr>
            <p:spPr>
              <a:xfrm flipV="1">
                <a:off x="2667000" y="3352800"/>
                <a:ext cx="525266" cy="62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4" name="Straight Arrow Connector 93">
                <a:extLst>
                  <a:ext uri="{FF2B5EF4-FFF2-40B4-BE49-F238E27FC236}">
                    <a16:creationId xmlns:a16="http://schemas.microsoft.com/office/drawing/2014/main" id="{17525A07-426D-4691-B5C7-99C42E84E257}"/>
                  </a:ext>
                </a:extLst>
              </p:cNvPr>
              <p:cNvCxnSpPr>
                <a:stCxn id="82" idx="2"/>
                <a:endCxn id="80" idx="7"/>
              </p:cNvCxnSpPr>
              <p:nvPr/>
            </p:nvCxnSpPr>
            <p:spPr>
              <a:xfrm flipH="1">
                <a:off x="2633522" y="3124200"/>
                <a:ext cx="1198310" cy="2105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a:extLst>
                  <a:ext uri="{FF2B5EF4-FFF2-40B4-BE49-F238E27FC236}">
                    <a16:creationId xmlns:a16="http://schemas.microsoft.com/office/drawing/2014/main" id="{F9826FE3-B00B-4701-B19A-F36BBC4966A4}"/>
                  </a:ext>
                </a:extLst>
              </p:cNvPr>
              <p:cNvCxnSpPr>
                <a:cxnSpLocks/>
                <a:stCxn id="74" idx="6"/>
                <a:endCxn id="79" idx="2"/>
              </p:cNvCxnSpPr>
              <p:nvPr/>
            </p:nvCxnSpPr>
            <p:spPr>
              <a:xfrm flipV="1">
                <a:off x="2933700" y="2825020"/>
                <a:ext cx="1295400" cy="1333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8" name="Straight Arrow Connector 97">
                <a:extLst>
                  <a:ext uri="{FF2B5EF4-FFF2-40B4-BE49-F238E27FC236}">
                    <a16:creationId xmlns:a16="http://schemas.microsoft.com/office/drawing/2014/main" id="{940782DF-9240-4794-900A-C5A4C6A8CCA6}"/>
                  </a:ext>
                </a:extLst>
              </p:cNvPr>
              <p:cNvCxnSpPr>
                <a:stCxn id="79" idx="4"/>
                <a:endCxn id="81" idx="6"/>
              </p:cNvCxnSpPr>
              <p:nvPr/>
            </p:nvCxnSpPr>
            <p:spPr>
              <a:xfrm flipH="1">
                <a:off x="3806575" y="2939320"/>
                <a:ext cx="536825" cy="7429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0" name="Straight Arrow Connector 99">
                <a:extLst>
                  <a:ext uri="{FF2B5EF4-FFF2-40B4-BE49-F238E27FC236}">
                    <a16:creationId xmlns:a16="http://schemas.microsoft.com/office/drawing/2014/main" id="{52FD8919-109A-4804-9F18-CB8F0E77CD0F}"/>
                  </a:ext>
                </a:extLst>
              </p:cNvPr>
              <p:cNvCxnSpPr>
                <a:stCxn id="81" idx="0"/>
                <a:endCxn id="77" idx="3"/>
              </p:cNvCxnSpPr>
              <p:nvPr/>
            </p:nvCxnSpPr>
            <p:spPr>
              <a:xfrm flipV="1">
                <a:off x="3692275" y="2677242"/>
                <a:ext cx="189303" cy="8907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
          <p:nvSpPr>
            <p:cNvPr id="102" name="TextBox 101">
              <a:extLst>
                <a:ext uri="{FF2B5EF4-FFF2-40B4-BE49-F238E27FC236}">
                  <a16:creationId xmlns:a16="http://schemas.microsoft.com/office/drawing/2014/main" id="{B4AA7450-4075-4962-9A9E-F57BDA1A5A83}"/>
                </a:ext>
              </a:extLst>
            </p:cNvPr>
            <p:cNvSpPr txBox="1"/>
            <p:nvPr/>
          </p:nvSpPr>
          <p:spPr>
            <a:xfrm>
              <a:off x="1408927" y="1790238"/>
              <a:ext cx="4365493" cy="701995"/>
            </a:xfrm>
            <a:prstGeom prst="rect">
              <a:avLst/>
            </a:prstGeom>
            <a:noFill/>
          </p:spPr>
          <p:txBody>
            <a:bodyPr wrap="square" rtlCol="0">
              <a:spAutoFit/>
            </a:bodyPr>
            <a:lstStyle/>
            <a:p>
              <a:pPr algn="ctr"/>
              <a:r>
                <a:rPr lang="en-US" altLang="zh-CN" sz="3200" dirty="0"/>
                <a:t>Inter-procedural</a:t>
              </a:r>
            </a:p>
            <a:p>
              <a:pPr algn="ctr"/>
              <a:r>
                <a:rPr lang="en-US" altLang="zh-CN" sz="3200" dirty="0"/>
                <a:t> Symbolic Points-to Graph</a:t>
              </a:r>
              <a:r>
                <a:rPr lang="en-US" altLang="zh-CN" sz="3200" baseline="30000" dirty="0"/>
                <a:t>[1]</a:t>
              </a:r>
              <a:endParaRPr lang="zh-CN" altLang="en-US" sz="3200" baseline="30000" dirty="0"/>
            </a:p>
          </p:txBody>
        </p:sp>
      </p:grpSp>
      <p:sp>
        <p:nvSpPr>
          <p:cNvPr id="124" name="Arrow: Circular 123">
            <a:extLst>
              <a:ext uri="{FF2B5EF4-FFF2-40B4-BE49-F238E27FC236}">
                <a16:creationId xmlns:a16="http://schemas.microsoft.com/office/drawing/2014/main" id="{16896399-FEF0-4DF8-A021-01DF4D4C3D09}"/>
              </a:ext>
            </a:extLst>
          </p:cNvPr>
          <p:cNvSpPr/>
          <p:nvPr/>
        </p:nvSpPr>
        <p:spPr>
          <a:xfrm rot="15735345">
            <a:off x="6323458" y="2735828"/>
            <a:ext cx="1708774" cy="2198772"/>
          </a:xfrm>
          <a:prstGeom prst="circularArrow">
            <a:avLst>
              <a:gd name="adj1" fmla="val 3665"/>
              <a:gd name="adj2" fmla="val 696610"/>
              <a:gd name="adj3" fmla="val 20538873"/>
              <a:gd name="adj4" fmla="val 321844"/>
              <a:gd name="adj5" fmla="val 823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solidFill>
                <a:schemeClr val="tx1"/>
              </a:solidFill>
            </a:endParaRPr>
          </a:p>
        </p:txBody>
      </p:sp>
      <p:sp>
        <p:nvSpPr>
          <p:cNvPr id="126" name="Arrow: Right 125">
            <a:extLst>
              <a:ext uri="{FF2B5EF4-FFF2-40B4-BE49-F238E27FC236}">
                <a16:creationId xmlns:a16="http://schemas.microsoft.com/office/drawing/2014/main" id="{CE94C288-ECD7-4F75-89D3-063743F08625}"/>
              </a:ext>
            </a:extLst>
          </p:cNvPr>
          <p:cNvSpPr/>
          <p:nvPr/>
        </p:nvSpPr>
        <p:spPr>
          <a:xfrm>
            <a:off x="1784793" y="3455160"/>
            <a:ext cx="1613113" cy="25137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27" name="Rectangle: Rounded Corners 126">
            <a:extLst>
              <a:ext uri="{FF2B5EF4-FFF2-40B4-BE49-F238E27FC236}">
                <a16:creationId xmlns:a16="http://schemas.microsoft.com/office/drawing/2014/main" id="{F9955D2E-564D-4264-B4C7-B47A1DABDD40}"/>
              </a:ext>
            </a:extLst>
          </p:cNvPr>
          <p:cNvSpPr/>
          <p:nvPr/>
        </p:nvSpPr>
        <p:spPr>
          <a:xfrm>
            <a:off x="8362718" y="2842248"/>
            <a:ext cx="3372082" cy="235133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3200" dirty="0"/>
              <a:t>Traverse the graph via </a:t>
            </a:r>
            <a:r>
              <a:rPr lang="en-US" altLang="zh-CN" sz="3200" b="1" dirty="0">
                <a:solidFill>
                  <a:srgbClr val="C00000"/>
                </a:solidFill>
              </a:rPr>
              <a:t>Constraint-Guided CFL-Reachability</a:t>
            </a:r>
            <a:endParaRPr lang="zh-CN" altLang="en-US" sz="3200" b="1" dirty="0">
              <a:solidFill>
                <a:srgbClr val="C00000"/>
              </a:solidFill>
            </a:endParaRPr>
          </a:p>
        </p:txBody>
      </p:sp>
      <p:sp>
        <p:nvSpPr>
          <p:cNvPr id="128" name="Rectangle: Rounded Corners 127">
            <a:extLst>
              <a:ext uri="{FF2B5EF4-FFF2-40B4-BE49-F238E27FC236}">
                <a16:creationId xmlns:a16="http://schemas.microsoft.com/office/drawing/2014/main" id="{8C1EAAE8-67E2-4DE4-9DC5-BB05E33EC01E}"/>
              </a:ext>
            </a:extLst>
          </p:cNvPr>
          <p:cNvSpPr/>
          <p:nvPr/>
        </p:nvSpPr>
        <p:spPr>
          <a:xfrm>
            <a:off x="8803639" y="1188985"/>
            <a:ext cx="1932312" cy="1066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3200" dirty="0"/>
              <a:t>Calling Context</a:t>
            </a:r>
            <a:endParaRPr lang="zh-CN" altLang="en-US" sz="3200" dirty="0"/>
          </a:p>
        </p:txBody>
      </p:sp>
      <p:sp>
        <p:nvSpPr>
          <p:cNvPr id="129" name="Arrow: Down 128">
            <a:extLst>
              <a:ext uri="{FF2B5EF4-FFF2-40B4-BE49-F238E27FC236}">
                <a16:creationId xmlns:a16="http://schemas.microsoft.com/office/drawing/2014/main" id="{70CDBE64-48DB-4CBE-B2DA-EB6BB7178199}"/>
              </a:ext>
            </a:extLst>
          </p:cNvPr>
          <p:cNvSpPr/>
          <p:nvPr/>
        </p:nvSpPr>
        <p:spPr>
          <a:xfrm>
            <a:off x="9666630" y="2365392"/>
            <a:ext cx="301727" cy="44700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30" name="Rectangle: Rounded Corners 129">
            <a:extLst>
              <a:ext uri="{FF2B5EF4-FFF2-40B4-BE49-F238E27FC236}">
                <a16:creationId xmlns:a16="http://schemas.microsoft.com/office/drawing/2014/main" id="{37096971-3C79-4177-BD1E-2AD11A6C65FD}"/>
              </a:ext>
            </a:extLst>
          </p:cNvPr>
          <p:cNvSpPr/>
          <p:nvPr/>
        </p:nvSpPr>
        <p:spPr>
          <a:xfrm>
            <a:off x="8840533" y="5690195"/>
            <a:ext cx="1953917" cy="1066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3200" dirty="0"/>
              <a:t>Reference paths</a:t>
            </a:r>
            <a:endParaRPr lang="zh-CN" altLang="en-US" sz="3200" dirty="0"/>
          </a:p>
        </p:txBody>
      </p:sp>
      <p:sp>
        <p:nvSpPr>
          <p:cNvPr id="131" name="Arrow: Down 130">
            <a:extLst>
              <a:ext uri="{FF2B5EF4-FFF2-40B4-BE49-F238E27FC236}">
                <a16:creationId xmlns:a16="http://schemas.microsoft.com/office/drawing/2014/main" id="{BDB7A84D-47CE-406F-B9DB-D073BB35D145}"/>
              </a:ext>
            </a:extLst>
          </p:cNvPr>
          <p:cNvSpPr/>
          <p:nvPr/>
        </p:nvSpPr>
        <p:spPr>
          <a:xfrm>
            <a:off x="9704729" y="5214765"/>
            <a:ext cx="225526" cy="45425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 name="Rectangle 2">
            <a:extLst>
              <a:ext uri="{FF2B5EF4-FFF2-40B4-BE49-F238E27FC236}">
                <a16:creationId xmlns:a16="http://schemas.microsoft.com/office/drawing/2014/main" id="{6541ECA3-280F-439E-8C74-BE46B06F677D}"/>
              </a:ext>
            </a:extLst>
          </p:cNvPr>
          <p:cNvSpPr/>
          <p:nvPr/>
        </p:nvSpPr>
        <p:spPr>
          <a:xfrm>
            <a:off x="12624" y="6466977"/>
            <a:ext cx="8485362" cy="430887"/>
          </a:xfrm>
          <a:prstGeom prst="rect">
            <a:avLst/>
          </a:prstGeom>
        </p:spPr>
        <p:txBody>
          <a:bodyPr wrap="square">
            <a:spAutoFit/>
          </a:bodyPr>
          <a:lstStyle/>
          <a:p>
            <a:r>
              <a:rPr lang="en-US" altLang="zh-CN" sz="1100" dirty="0"/>
              <a:t>[1] </a:t>
            </a:r>
            <a:r>
              <a:rPr lang="en-US" altLang="zh-CN" sz="1100" dirty="0" err="1">
                <a:solidFill>
                  <a:srgbClr val="222222"/>
                </a:solidFill>
                <a:latin typeface="Arial" panose="020B0604020202020204" pitchFamily="34" charset="0"/>
              </a:rPr>
              <a:t>Guoqing</a:t>
            </a:r>
            <a:r>
              <a:rPr lang="en-US" altLang="zh-CN" sz="1100" dirty="0">
                <a:solidFill>
                  <a:srgbClr val="222222"/>
                </a:solidFill>
                <a:latin typeface="Arial" panose="020B0604020202020204" pitchFamily="34" charset="0"/>
              </a:rPr>
              <a:t> Xu, Atanas </a:t>
            </a:r>
            <a:r>
              <a:rPr lang="en-US" altLang="zh-CN" sz="1100" dirty="0" err="1">
                <a:solidFill>
                  <a:srgbClr val="222222"/>
                </a:solidFill>
                <a:latin typeface="Arial" panose="020B0604020202020204" pitchFamily="34" charset="0"/>
              </a:rPr>
              <a:t>Rountev</a:t>
            </a:r>
            <a:r>
              <a:rPr lang="en-US" altLang="zh-CN" sz="1100" dirty="0">
                <a:solidFill>
                  <a:srgbClr val="222222"/>
                </a:solidFill>
                <a:latin typeface="Arial" panose="020B0604020202020204" pitchFamily="34" charset="0"/>
              </a:rPr>
              <a:t>, and Manu Sridharan. Scaling CFL-reachability-based points-to analysis using context-sensitive must-not-alias analysis. ECOOP, 2009.</a:t>
            </a:r>
            <a:endParaRPr lang="zh-CN" altLang="en-US" sz="1100" dirty="0"/>
          </a:p>
        </p:txBody>
      </p:sp>
    </p:spTree>
    <p:extLst>
      <p:ext uri="{BB962C8B-B14F-4D97-AF65-F5344CB8AC3E}">
        <p14:creationId xmlns:p14="http://schemas.microsoft.com/office/powerpoint/2010/main" val="342210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8" fill="hold" grpId="0" nodeType="clickEffect">
                                  <p:stCondLst>
                                    <p:cond delay="0"/>
                                  </p:stCondLst>
                                  <p:childTnLst>
                                    <p:set>
                                      <p:cBhvr>
                                        <p:cTn id="10" dur="1" fill="hold">
                                          <p:stCondLst>
                                            <p:cond delay="0"/>
                                          </p:stCondLst>
                                        </p:cTn>
                                        <p:tgtEl>
                                          <p:spTgt spid="126"/>
                                        </p:tgtEl>
                                        <p:attrNameLst>
                                          <p:attrName>style.visibility</p:attrName>
                                        </p:attrNameLst>
                                      </p:cBhvr>
                                      <p:to>
                                        <p:strVal val="visible"/>
                                      </p:to>
                                    </p:set>
                                    <p:anim calcmode="lin" valueType="num">
                                      <p:cBhvr>
                                        <p:cTn id="11" dur="500" fill="hold"/>
                                        <p:tgtEl>
                                          <p:spTgt spid="126"/>
                                        </p:tgtEl>
                                        <p:attrNameLst>
                                          <p:attrName>ppt_x</p:attrName>
                                        </p:attrNameLst>
                                      </p:cBhvr>
                                      <p:tavLst>
                                        <p:tav tm="0">
                                          <p:val>
                                            <p:strVal val="#ppt_x-#ppt_w/2"/>
                                          </p:val>
                                        </p:tav>
                                        <p:tav tm="100000">
                                          <p:val>
                                            <p:strVal val="#ppt_x"/>
                                          </p:val>
                                        </p:tav>
                                      </p:tavLst>
                                    </p:anim>
                                    <p:anim calcmode="lin" valueType="num">
                                      <p:cBhvr>
                                        <p:cTn id="12" dur="500" fill="hold"/>
                                        <p:tgtEl>
                                          <p:spTgt spid="126"/>
                                        </p:tgtEl>
                                        <p:attrNameLst>
                                          <p:attrName>ppt_y</p:attrName>
                                        </p:attrNameLst>
                                      </p:cBhvr>
                                      <p:tavLst>
                                        <p:tav tm="0">
                                          <p:val>
                                            <p:strVal val="#ppt_y"/>
                                          </p:val>
                                        </p:tav>
                                        <p:tav tm="100000">
                                          <p:val>
                                            <p:strVal val="#ppt_y"/>
                                          </p:val>
                                        </p:tav>
                                      </p:tavLst>
                                    </p:anim>
                                    <p:anim calcmode="lin" valueType="num">
                                      <p:cBhvr>
                                        <p:cTn id="13" dur="500" fill="hold"/>
                                        <p:tgtEl>
                                          <p:spTgt spid="126"/>
                                        </p:tgtEl>
                                        <p:attrNameLst>
                                          <p:attrName>ppt_w</p:attrName>
                                        </p:attrNameLst>
                                      </p:cBhvr>
                                      <p:tavLst>
                                        <p:tav tm="0">
                                          <p:val>
                                            <p:fltVal val="0"/>
                                          </p:val>
                                        </p:tav>
                                        <p:tav tm="100000">
                                          <p:val>
                                            <p:strVal val="#ppt_w"/>
                                          </p:val>
                                        </p:tav>
                                      </p:tavLst>
                                    </p:anim>
                                    <p:anim calcmode="lin" valueType="num">
                                      <p:cBhvr>
                                        <p:cTn id="14" dur="500" fill="hold"/>
                                        <p:tgtEl>
                                          <p:spTgt spid="126"/>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10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7" presetClass="entr" presetSubtype="1" fill="hold" grpId="0" nodeType="clickEffect">
                                  <p:stCondLst>
                                    <p:cond delay="0"/>
                                  </p:stCondLst>
                                  <p:childTnLst>
                                    <p:set>
                                      <p:cBhvr>
                                        <p:cTn id="25" dur="1" fill="hold">
                                          <p:stCondLst>
                                            <p:cond delay="0"/>
                                          </p:stCondLst>
                                        </p:cTn>
                                        <p:tgtEl>
                                          <p:spTgt spid="129"/>
                                        </p:tgtEl>
                                        <p:attrNameLst>
                                          <p:attrName>style.visibility</p:attrName>
                                        </p:attrNameLst>
                                      </p:cBhvr>
                                      <p:to>
                                        <p:strVal val="visible"/>
                                      </p:to>
                                    </p:set>
                                    <p:anim calcmode="lin" valueType="num">
                                      <p:cBhvr>
                                        <p:cTn id="26" dur="500" fill="hold"/>
                                        <p:tgtEl>
                                          <p:spTgt spid="129"/>
                                        </p:tgtEl>
                                        <p:attrNameLst>
                                          <p:attrName>ppt_x</p:attrName>
                                        </p:attrNameLst>
                                      </p:cBhvr>
                                      <p:tavLst>
                                        <p:tav tm="0">
                                          <p:val>
                                            <p:strVal val="#ppt_x"/>
                                          </p:val>
                                        </p:tav>
                                        <p:tav tm="100000">
                                          <p:val>
                                            <p:strVal val="#ppt_x"/>
                                          </p:val>
                                        </p:tav>
                                      </p:tavLst>
                                    </p:anim>
                                    <p:anim calcmode="lin" valueType="num">
                                      <p:cBhvr>
                                        <p:cTn id="27" dur="500" fill="hold"/>
                                        <p:tgtEl>
                                          <p:spTgt spid="129"/>
                                        </p:tgtEl>
                                        <p:attrNameLst>
                                          <p:attrName>ppt_y</p:attrName>
                                        </p:attrNameLst>
                                      </p:cBhvr>
                                      <p:tavLst>
                                        <p:tav tm="0">
                                          <p:val>
                                            <p:strVal val="#ppt_y-#ppt_h/2"/>
                                          </p:val>
                                        </p:tav>
                                        <p:tav tm="100000">
                                          <p:val>
                                            <p:strVal val="#ppt_y"/>
                                          </p:val>
                                        </p:tav>
                                      </p:tavLst>
                                    </p:anim>
                                    <p:anim calcmode="lin" valueType="num">
                                      <p:cBhvr>
                                        <p:cTn id="28" dur="500" fill="hold"/>
                                        <p:tgtEl>
                                          <p:spTgt spid="129"/>
                                        </p:tgtEl>
                                        <p:attrNameLst>
                                          <p:attrName>ppt_w</p:attrName>
                                        </p:attrNameLst>
                                      </p:cBhvr>
                                      <p:tavLst>
                                        <p:tav tm="0">
                                          <p:val>
                                            <p:strVal val="#ppt_w"/>
                                          </p:val>
                                        </p:tav>
                                        <p:tav tm="100000">
                                          <p:val>
                                            <p:strVal val="#ppt_w"/>
                                          </p:val>
                                        </p:tav>
                                      </p:tavLst>
                                    </p:anim>
                                    <p:anim calcmode="lin" valueType="num">
                                      <p:cBhvr>
                                        <p:cTn id="29" dur="500" fill="hold"/>
                                        <p:tgtEl>
                                          <p:spTgt spid="129"/>
                                        </p:tgtEl>
                                        <p:attrNameLst>
                                          <p:attrName>ppt_h</p:attrName>
                                        </p:attrNameLst>
                                      </p:cBhvr>
                                      <p:tavLst>
                                        <p:tav tm="0">
                                          <p:val>
                                            <p:fltVal val="0"/>
                                          </p:val>
                                        </p:tav>
                                        <p:tav tm="100000">
                                          <p:val>
                                            <p:strVal val="#ppt_h"/>
                                          </p:val>
                                        </p:tav>
                                      </p:tavLst>
                                    </p:anim>
                                  </p:childTnLst>
                                </p:cTn>
                              </p:par>
                              <p:par>
                                <p:cTn id="30" presetID="1" presetClass="entr" presetSubtype="0" fill="hold" grpId="0" nodeType="withEffect">
                                  <p:stCondLst>
                                    <p:cond delay="0"/>
                                  </p:stCondLst>
                                  <p:childTnLst>
                                    <p:set>
                                      <p:cBhvr>
                                        <p:cTn id="31" dur="1" fill="hold">
                                          <p:stCondLst>
                                            <p:cond delay="0"/>
                                          </p:stCondLst>
                                        </p:cTn>
                                        <p:tgtEl>
                                          <p:spTgt spid="12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124"/>
                                        </p:tgtEl>
                                        <p:attrNameLst>
                                          <p:attrName>style.visibility</p:attrName>
                                        </p:attrNameLst>
                                      </p:cBhvr>
                                      <p:to>
                                        <p:strVal val="visible"/>
                                      </p:to>
                                    </p:set>
                                    <p:animEffect transition="in" filter="wheel(1)">
                                      <p:cBhvr>
                                        <p:cTn id="36" dur="2000"/>
                                        <p:tgtEl>
                                          <p:spTgt spid="124"/>
                                        </p:tgtEl>
                                      </p:cBhvr>
                                    </p:animEffect>
                                  </p:childTnLst>
                                </p:cTn>
                              </p:par>
                            </p:childTnLst>
                          </p:cTn>
                        </p:par>
                        <p:par>
                          <p:cTn id="37" fill="hold">
                            <p:stCondLst>
                              <p:cond delay="2000"/>
                            </p:stCondLst>
                            <p:childTnLst>
                              <p:par>
                                <p:cTn id="38" presetID="17" presetClass="entr" presetSubtype="1" fill="hold" grpId="0" nodeType="afterEffect">
                                  <p:stCondLst>
                                    <p:cond delay="0"/>
                                  </p:stCondLst>
                                  <p:childTnLst>
                                    <p:set>
                                      <p:cBhvr>
                                        <p:cTn id="39" dur="1" fill="hold">
                                          <p:stCondLst>
                                            <p:cond delay="0"/>
                                          </p:stCondLst>
                                        </p:cTn>
                                        <p:tgtEl>
                                          <p:spTgt spid="131"/>
                                        </p:tgtEl>
                                        <p:attrNameLst>
                                          <p:attrName>style.visibility</p:attrName>
                                        </p:attrNameLst>
                                      </p:cBhvr>
                                      <p:to>
                                        <p:strVal val="visible"/>
                                      </p:to>
                                    </p:set>
                                    <p:anim calcmode="lin" valueType="num">
                                      <p:cBhvr>
                                        <p:cTn id="40" dur="500" fill="hold"/>
                                        <p:tgtEl>
                                          <p:spTgt spid="131"/>
                                        </p:tgtEl>
                                        <p:attrNameLst>
                                          <p:attrName>ppt_x</p:attrName>
                                        </p:attrNameLst>
                                      </p:cBhvr>
                                      <p:tavLst>
                                        <p:tav tm="0">
                                          <p:val>
                                            <p:strVal val="#ppt_x"/>
                                          </p:val>
                                        </p:tav>
                                        <p:tav tm="100000">
                                          <p:val>
                                            <p:strVal val="#ppt_x"/>
                                          </p:val>
                                        </p:tav>
                                      </p:tavLst>
                                    </p:anim>
                                    <p:anim calcmode="lin" valueType="num">
                                      <p:cBhvr>
                                        <p:cTn id="41" dur="500" fill="hold"/>
                                        <p:tgtEl>
                                          <p:spTgt spid="131"/>
                                        </p:tgtEl>
                                        <p:attrNameLst>
                                          <p:attrName>ppt_y</p:attrName>
                                        </p:attrNameLst>
                                      </p:cBhvr>
                                      <p:tavLst>
                                        <p:tav tm="0">
                                          <p:val>
                                            <p:strVal val="#ppt_y-#ppt_h/2"/>
                                          </p:val>
                                        </p:tav>
                                        <p:tav tm="100000">
                                          <p:val>
                                            <p:strVal val="#ppt_y"/>
                                          </p:val>
                                        </p:tav>
                                      </p:tavLst>
                                    </p:anim>
                                    <p:anim calcmode="lin" valueType="num">
                                      <p:cBhvr>
                                        <p:cTn id="42" dur="500" fill="hold"/>
                                        <p:tgtEl>
                                          <p:spTgt spid="131"/>
                                        </p:tgtEl>
                                        <p:attrNameLst>
                                          <p:attrName>ppt_w</p:attrName>
                                        </p:attrNameLst>
                                      </p:cBhvr>
                                      <p:tavLst>
                                        <p:tav tm="0">
                                          <p:val>
                                            <p:strVal val="#ppt_w"/>
                                          </p:val>
                                        </p:tav>
                                        <p:tav tm="100000">
                                          <p:val>
                                            <p:strVal val="#ppt_w"/>
                                          </p:val>
                                        </p:tav>
                                      </p:tavLst>
                                    </p:anim>
                                    <p:anim calcmode="lin" valueType="num">
                                      <p:cBhvr>
                                        <p:cTn id="43" dur="500" fill="hold"/>
                                        <p:tgtEl>
                                          <p:spTgt spid="131"/>
                                        </p:tgtEl>
                                        <p:attrNameLst>
                                          <p:attrName>ppt_h</p:attrName>
                                        </p:attrNameLst>
                                      </p:cBhvr>
                                      <p:tavLst>
                                        <p:tav tm="0">
                                          <p:val>
                                            <p:fltVal val="0"/>
                                          </p:val>
                                        </p:tav>
                                        <p:tav tm="100000">
                                          <p:val>
                                            <p:strVal val="#ppt_h"/>
                                          </p:val>
                                        </p:tav>
                                      </p:tavLst>
                                    </p:anim>
                                  </p:childTnLst>
                                </p:cTn>
                              </p:par>
                              <p:par>
                                <p:cTn id="44" presetID="1" presetClass="entr" presetSubtype="0" fill="hold" grpId="0" nodeType="withEffect">
                                  <p:stCondLst>
                                    <p:cond delay="0"/>
                                  </p:stCondLst>
                                  <p:childTnLst>
                                    <p:set>
                                      <p:cBhvr>
                                        <p:cTn id="45" dur="1" fill="hold">
                                          <p:stCondLst>
                                            <p:cond delay="0"/>
                                          </p:stCondLst>
                                        </p:cTn>
                                        <p:tgtEl>
                                          <p:spTgt spid="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26" grpId="0" animBg="1"/>
      <p:bldP spid="127" grpId="0" animBg="1"/>
      <p:bldP spid="128" grpId="0" animBg="1"/>
      <p:bldP spid="129" grpId="0" animBg="1"/>
      <p:bldP spid="130" grpId="0" animBg="1"/>
      <p:bldP spid="1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673" y="232134"/>
            <a:ext cx="10037793" cy="1143000"/>
          </a:xfrm>
        </p:spPr>
        <p:txBody>
          <a:bodyPr/>
          <a:lstStyle/>
          <a:p>
            <a:r>
              <a:rPr lang="en-US" altLang="zh-CN" sz="5400" dirty="0"/>
              <a:t>SPG: Symbolic points-to graph</a:t>
            </a:r>
            <a:endParaRPr lang="zh-CN" altLang="en-US" sz="5400" dirty="0"/>
          </a:p>
        </p:txBody>
      </p:sp>
      <p:sp>
        <p:nvSpPr>
          <p:cNvPr id="4" name="Slide Number Placeholder 3"/>
          <p:cNvSpPr>
            <a:spLocks noGrp="1"/>
          </p:cNvSpPr>
          <p:nvPr>
            <p:ph type="sldNum" sz="quarter" idx="12"/>
          </p:nvPr>
        </p:nvSpPr>
        <p:spPr/>
        <p:txBody>
          <a:bodyPr/>
          <a:lstStyle/>
          <a:p>
            <a:fld id="{9C78E457-682A-4C5D-A359-2AAE681DBB39}" type="slidenum">
              <a:rPr lang="en-US" smtClean="0"/>
              <a:pPr/>
              <a:t>11</a:t>
            </a:fld>
            <a:endParaRPr lang="en-US"/>
          </a:p>
        </p:txBody>
      </p:sp>
      <p:sp>
        <p:nvSpPr>
          <p:cNvPr id="68" name="Rectangle: Rounded Corners 67">
            <a:extLst>
              <a:ext uri="{FF2B5EF4-FFF2-40B4-BE49-F238E27FC236}">
                <a16:creationId xmlns:a16="http://schemas.microsoft.com/office/drawing/2014/main" id="{62642D6A-AD7A-4401-8F5F-0866053E7EC5}"/>
              </a:ext>
            </a:extLst>
          </p:cNvPr>
          <p:cNvSpPr/>
          <p:nvPr/>
        </p:nvSpPr>
        <p:spPr>
          <a:xfrm>
            <a:off x="6172200" y="1103233"/>
            <a:ext cx="5221226" cy="1830964"/>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sz="2000"/>
          </a:p>
        </p:txBody>
      </p:sp>
      <p:grpSp>
        <p:nvGrpSpPr>
          <p:cNvPr id="33" name="Group 32">
            <a:extLst>
              <a:ext uri="{FF2B5EF4-FFF2-40B4-BE49-F238E27FC236}">
                <a16:creationId xmlns:a16="http://schemas.microsoft.com/office/drawing/2014/main" id="{04A4FD94-5058-474A-A3F9-3B8E1C2EFC20}"/>
              </a:ext>
            </a:extLst>
          </p:cNvPr>
          <p:cNvGrpSpPr/>
          <p:nvPr/>
        </p:nvGrpSpPr>
        <p:grpSpPr>
          <a:xfrm>
            <a:off x="6338093" y="1229139"/>
            <a:ext cx="2661538" cy="473487"/>
            <a:chOff x="3786837" y="1560400"/>
            <a:chExt cx="3485455" cy="620062"/>
          </a:xfrm>
        </p:grpSpPr>
        <mc:AlternateContent xmlns:mc="http://schemas.openxmlformats.org/markup-compatibility/2006" xmlns:a14="http://schemas.microsoft.com/office/drawing/2010/main">
          <mc:Choice Requires="a14">
            <p:sp>
              <p:nvSpPr>
                <p:cNvPr id="40" name="Rectangle 39">
                  <a:extLst>
                    <a:ext uri="{FF2B5EF4-FFF2-40B4-BE49-F238E27FC236}">
                      <a16:creationId xmlns:a16="http://schemas.microsoft.com/office/drawing/2014/main" id="{2608D0A3-4723-46E1-8A22-54CC566A5BEF}"/>
                    </a:ext>
                  </a:extLst>
                </p:cNvPr>
                <p:cNvSpPr/>
                <p:nvPr/>
              </p:nvSpPr>
              <p:spPr>
                <a:xfrm>
                  <a:off x="3786837" y="1560400"/>
                  <a:ext cx="554933" cy="55493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𝑆</m:t>
                            </m:r>
                          </m:e>
                          <m:sub>
                            <m:r>
                              <a:rPr lang="en-US" altLang="zh-CN" sz="2400" i="1">
                                <a:latin typeface="Cambria Math" panose="02040503050406030204" pitchFamily="18" charset="0"/>
                              </a:rPr>
                              <m:t>𝑖</m:t>
                            </m:r>
                          </m:sub>
                        </m:sSub>
                      </m:oMath>
                    </m:oMathPara>
                  </a14:m>
                  <a:endParaRPr lang="zh-CN" altLang="en-US" sz="2400" dirty="0"/>
                </a:p>
              </p:txBody>
            </p:sp>
          </mc:Choice>
          <mc:Fallback xmlns="">
            <p:sp>
              <p:nvSpPr>
                <p:cNvPr id="40" name="Rectangle 39">
                  <a:extLst>
                    <a:ext uri="{FF2B5EF4-FFF2-40B4-BE49-F238E27FC236}">
                      <a16:creationId xmlns:a16="http://schemas.microsoft.com/office/drawing/2014/main" id="{2608D0A3-4723-46E1-8A22-54CC566A5BEF}"/>
                    </a:ext>
                  </a:extLst>
                </p:cNvPr>
                <p:cNvSpPr>
                  <a:spLocks noRot="1" noChangeAspect="1" noMove="1" noResize="1" noEditPoints="1" noAdjustHandles="1" noChangeArrowheads="1" noChangeShapeType="1" noTextEdit="1"/>
                </p:cNvSpPr>
                <p:nvPr/>
              </p:nvSpPr>
              <p:spPr>
                <a:xfrm>
                  <a:off x="3786837" y="1560400"/>
                  <a:ext cx="554933" cy="554933"/>
                </a:xfrm>
                <a:prstGeom prst="rect">
                  <a:avLst/>
                </a:prstGeom>
                <a:blipFill>
                  <a:blip r:embed="rId3"/>
                  <a:stretch>
                    <a:fillRect/>
                  </a:stretch>
                </a:blipFill>
              </p:spPr>
              <p:txBody>
                <a:bodyPr/>
                <a:lstStyle/>
                <a:p>
                  <a:r>
                    <a:rPr lang="en-US">
                      <a:noFill/>
                    </a:rPr>
                    <a:t> </a:t>
                  </a:r>
                </a:p>
              </p:txBody>
            </p:sp>
          </mc:Fallback>
        </mc:AlternateContent>
        <p:sp>
          <p:nvSpPr>
            <p:cNvPr id="31" name="TextBox 30">
              <a:extLst>
                <a:ext uri="{FF2B5EF4-FFF2-40B4-BE49-F238E27FC236}">
                  <a16:creationId xmlns:a16="http://schemas.microsoft.com/office/drawing/2014/main" id="{AA676C1B-B917-4273-959E-CD17227865BB}"/>
                </a:ext>
              </a:extLst>
            </p:cNvPr>
            <p:cNvSpPr txBox="1"/>
            <p:nvPr/>
          </p:nvSpPr>
          <p:spPr>
            <a:xfrm>
              <a:off x="4300110" y="1575882"/>
              <a:ext cx="2972182" cy="604580"/>
            </a:xfrm>
            <a:prstGeom prst="rect">
              <a:avLst/>
            </a:prstGeom>
            <a:noFill/>
          </p:spPr>
          <p:txBody>
            <a:bodyPr wrap="none" rtlCol="0">
              <a:spAutoFit/>
            </a:bodyPr>
            <a:lstStyle/>
            <a:p>
              <a:r>
                <a:rPr lang="en-US" altLang="zh-CN" sz="2400" dirty="0"/>
                <a:t>Symbolic nodes </a:t>
              </a:r>
              <a:r>
                <a:rPr lang="en-US" altLang="zh-CN" sz="2400" dirty="0" err="1"/>
                <a:t>i</a:t>
              </a:r>
              <a:endParaRPr lang="zh-CN" altLang="en-US" sz="2400" dirty="0"/>
            </a:p>
          </p:txBody>
        </p:sp>
      </p:grpSp>
      <p:grpSp>
        <p:nvGrpSpPr>
          <p:cNvPr id="34" name="Group 33">
            <a:extLst>
              <a:ext uri="{FF2B5EF4-FFF2-40B4-BE49-F238E27FC236}">
                <a16:creationId xmlns:a16="http://schemas.microsoft.com/office/drawing/2014/main" id="{FE737428-E66F-4B49-BE06-548F795B5F49}"/>
              </a:ext>
            </a:extLst>
          </p:cNvPr>
          <p:cNvGrpSpPr/>
          <p:nvPr/>
        </p:nvGrpSpPr>
        <p:grpSpPr>
          <a:xfrm>
            <a:off x="6344474" y="1765529"/>
            <a:ext cx="1548339" cy="461665"/>
            <a:chOff x="3800454" y="2171208"/>
            <a:chExt cx="2027650" cy="604578"/>
          </a:xfrm>
        </p:grpSpPr>
        <mc:AlternateContent xmlns:mc="http://schemas.openxmlformats.org/markup-compatibility/2006" xmlns:a14="http://schemas.microsoft.com/office/drawing/2010/main">
          <mc:Choice Requires="a14">
            <p:sp>
              <p:nvSpPr>
                <p:cNvPr id="45" name="Rectangle 44">
                  <a:extLst>
                    <a:ext uri="{FF2B5EF4-FFF2-40B4-BE49-F238E27FC236}">
                      <a16:creationId xmlns:a16="http://schemas.microsoft.com/office/drawing/2014/main" id="{E446FEE3-A858-41ED-BE17-31393B5C7B66}"/>
                    </a:ext>
                  </a:extLst>
                </p:cNvPr>
                <p:cNvSpPr/>
                <p:nvPr/>
              </p:nvSpPr>
              <p:spPr>
                <a:xfrm>
                  <a:off x="3800454" y="2175724"/>
                  <a:ext cx="538227" cy="53822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𝑜</m:t>
                            </m:r>
                          </m:e>
                          <m:sub>
                            <m:r>
                              <a:rPr lang="en-US" altLang="zh-CN" sz="2400" i="1">
                                <a:latin typeface="Cambria Math" panose="02040503050406030204" pitchFamily="18" charset="0"/>
                              </a:rPr>
                              <m:t>𝑗</m:t>
                            </m:r>
                          </m:sub>
                        </m:sSub>
                      </m:oMath>
                    </m:oMathPara>
                  </a14:m>
                  <a:endParaRPr lang="zh-CN" altLang="en-US" sz="2400" dirty="0"/>
                </a:p>
              </p:txBody>
            </p:sp>
          </mc:Choice>
          <mc:Fallback xmlns="">
            <p:sp>
              <p:nvSpPr>
                <p:cNvPr id="45" name="Rectangle 44">
                  <a:extLst>
                    <a:ext uri="{FF2B5EF4-FFF2-40B4-BE49-F238E27FC236}">
                      <a16:creationId xmlns:a16="http://schemas.microsoft.com/office/drawing/2014/main" id="{E446FEE3-A858-41ED-BE17-31393B5C7B66}"/>
                    </a:ext>
                  </a:extLst>
                </p:cNvPr>
                <p:cNvSpPr>
                  <a:spLocks noRot="1" noChangeAspect="1" noMove="1" noResize="1" noEditPoints="1" noAdjustHandles="1" noChangeArrowheads="1" noChangeShapeType="1" noTextEdit="1"/>
                </p:cNvSpPr>
                <p:nvPr/>
              </p:nvSpPr>
              <p:spPr>
                <a:xfrm>
                  <a:off x="3800454" y="2175724"/>
                  <a:ext cx="538227" cy="538226"/>
                </a:xfrm>
                <a:prstGeom prst="rect">
                  <a:avLst/>
                </a:prstGeom>
                <a:blipFill>
                  <a:blip r:embed="rId4"/>
                  <a:stretch>
                    <a:fillRect l="-4225" b="-18056"/>
                  </a:stretch>
                </a:blipFill>
              </p:spPr>
              <p:txBody>
                <a:bodyPr/>
                <a:lstStyle/>
                <a:p>
                  <a:r>
                    <a:rPr lang="en-US">
                      <a:noFill/>
                    </a:rPr>
                    <a:t> </a:t>
                  </a:r>
                </a:p>
              </p:txBody>
            </p:sp>
          </mc:Fallback>
        </mc:AlternateContent>
        <p:sp>
          <p:nvSpPr>
            <p:cNvPr id="61" name="TextBox 60">
              <a:extLst>
                <a:ext uri="{FF2B5EF4-FFF2-40B4-BE49-F238E27FC236}">
                  <a16:creationId xmlns:a16="http://schemas.microsoft.com/office/drawing/2014/main" id="{9DCE0FB7-BF62-4809-8B9F-E7083912807F}"/>
                </a:ext>
              </a:extLst>
            </p:cNvPr>
            <p:cNvSpPr txBox="1"/>
            <p:nvPr/>
          </p:nvSpPr>
          <p:spPr>
            <a:xfrm>
              <a:off x="4318333" y="2171208"/>
              <a:ext cx="1509771" cy="604578"/>
            </a:xfrm>
            <a:prstGeom prst="rect">
              <a:avLst/>
            </a:prstGeom>
            <a:noFill/>
          </p:spPr>
          <p:txBody>
            <a:bodyPr wrap="none" rtlCol="0">
              <a:spAutoFit/>
            </a:bodyPr>
            <a:lstStyle/>
            <a:p>
              <a:r>
                <a:rPr lang="en-US" altLang="zh-CN" sz="2400" dirty="0"/>
                <a:t>Object j</a:t>
              </a:r>
              <a:endParaRPr lang="zh-CN" altLang="en-US" sz="2400" dirty="0"/>
            </a:p>
          </p:txBody>
        </p:sp>
      </p:grpSp>
      <p:grpSp>
        <p:nvGrpSpPr>
          <p:cNvPr id="35" name="Group 34">
            <a:extLst>
              <a:ext uri="{FF2B5EF4-FFF2-40B4-BE49-F238E27FC236}">
                <a16:creationId xmlns:a16="http://schemas.microsoft.com/office/drawing/2014/main" id="{092BA438-7F95-43B0-8C09-71CBB1C7CF79}"/>
              </a:ext>
            </a:extLst>
          </p:cNvPr>
          <p:cNvGrpSpPr/>
          <p:nvPr/>
        </p:nvGrpSpPr>
        <p:grpSpPr>
          <a:xfrm>
            <a:off x="6340683" y="2298019"/>
            <a:ext cx="1868153" cy="509205"/>
            <a:chOff x="3825132" y="2835624"/>
            <a:chExt cx="2446468" cy="666838"/>
          </a:xfrm>
        </p:grpSpPr>
        <mc:AlternateContent xmlns:mc="http://schemas.openxmlformats.org/markup-compatibility/2006" xmlns:a14="http://schemas.microsoft.com/office/drawing/2010/main">
          <mc:Choice Requires="a14">
            <p:sp>
              <p:nvSpPr>
                <p:cNvPr id="49" name="Oval 48">
                  <a:extLst>
                    <a:ext uri="{FF2B5EF4-FFF2-40B4-BE49-F238E27FC236}">
                      <a16:creationId xmlns:a16="http://schemas.microsoft.com/office/drawing/2014/main" id="{2D6F8A42-1E5E-4CA0-94EF-024E66B6C0B1}"/>
                    </a:ext>
                  </a:extLst>
                </p:cNvPr>
                <p:cNvSpPr/>
                <p:nvPr/>
              </p:nvSpPr>
              <p:spPr>
                <a:xfrm>
                  <a:off x="3825132" y="2835624"/>
                  <a:ext cx="554933" cy="554935"/>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𝑎</m:t>
                            </m:r>
                          </m:e>
                          <m:sub>
                            <m:r>
                              <a:rPr lang="en-US" altLang="zh-CN" sz="2400" i="1">
                                <a:latin typeface="Cambria Math" panose="02040503050406030204" pitchFamily="18" charset="0"/>
                              </a:rPr>
                              <m:t>𝑘</m:t>
                            </m:r>
                          </m:sub>
                        </m:sSub>
                      </m:oMath>
                    </m:oMathPara>
                  </a14:m>
                  <a:endParaRPr lang="zh-CN" altLang="en-US" sz="2400" dirty="0"/>
                </a:p>
              </p:txBody>
            </p:sp>
          </mc:Choice>
          <mc:Fallback xmlns="">
            <p:sp>
              <p:nvSpPr>
                <p:cNvPr id="49" name="Oval 48">
                  <a:extLst>
                    <a:ext uri="{FF2B5EF4-FFF2-40B4-BE49-F238E27FC236}">
                      <a16:creationId xmlns:a16="http://schemas.microsoft.com/office/drawing/2014/main" id="{2D6F8A42-1E5E-4CA0-94EF-024E66B6C0B1}"/>
                    </a:ext>
                  </a:extLst>
                </p:cNvPr>
                <p:cNvSpPr>
                  <a:spLocks noRot="1" noChangeAspect="1" noMove="1" noResize="1" noEditPoints="1" noAdjustHandles="1" noChangeArrowheads="1" noChangeShapeType="1" noTextEdit="1"/>
                </p:cNvSpPr>
                <p:nvPr/>
              </p:nvSpPr>
              <p:spPr>
                <a:xfrm>
                  <a:off x="3825132" y="2835624"/>
                  <a:ext cx="554933" cy="554935"/>
                </a:xfrm>
                <a:prstGeom prst="ellipse">
                  <a:avLst/>
                </a:prstGeom>
                <a:blipFill>
                  <a:blip r:embed="rId5"/>
                  <a:stretch>
                    <a:fillRect l="-12500" b="-7042"/>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sp>
          <p:nvSpPr>
            <p:cNvPr id="62" name="TextBox 61">
              <a:extLst>
                <a:ext uri="{FF2B5EF4-FFF2-40B4-BE49-F238E27FC236}">
                  <a16:creationId xmlns:a16="http://schemas.microsoft.com/office/drawing/2014/main" id="{FA3B045E-F727-4F93-9500-55B47AD2E66F}"/>
                </a:ext>
              </a:extLst>
            </p:cNvPr>
            <p:cNvSpPr txBox="1"/>
            <p:nvPr/>
          </p:nvSpPr>
          <p:spPr>
            <a:xfrm>
              <a:off x="4335012" y="2897880"/>
              <a:ext cx="1936588" cy="604582"/>
            </a:xfrm>
            <a:prstGeom prst="rect">
              <a:avLst/>
            </a:prstGeom>
            <a:noFill/>
          </p:spPr>
          <p:txBody>
            <a:bodyPr wrap="none" rtlCol="0">
              <a:spAutoFit/>
            </a:bodyPr>
            <a:lstStyle/>
            <a:p>
              <a:r>
                <a:rPr lang="en-US" altLang="zh-CN" sz="2400" dirty="0"/>
                <a:t> Variable k</a:t>
              </a:r>
              <a:endParaRPr lang="zh-CN" altLang="en-US" sz="2400" dirty="0"/>
            </a:p>
          </p:txBody>
        </p:sp>
      </p:grpSp>
      <p:grpSp>
        <p:nvGrpSpPr>
          <p:cNvPr id="38" name="Group 37">
            <a:extLst>
              <a:ext uri="{FF2B5EF4-FFF2-40B4-BE49-F238E27FC236}">
                <a16:creationId xmlns:a16="http://schemas.microsoft.com/office/drawing/2014/main" id="{11D74B39-17FD-42C3-8FA2-B375F918F268}"/>
              </a:ext>
            </a:extLst>
          </p:cNvPr>
          <p:cNvGrpSpPr/>
          <p:nvPr/>
        </p:nvGrpSpPr>
        <p:grpSpPr>
          <a:xfrm>
            <a:off x="9304941" y="1021612"/>
            <a:ext cx="2265377" cy="638486"/>
            <a:chOff x="6312826" y="1017898"/>
            <a:chExt cx="2966658" cy="836139"/>
          </a:xfrm>
        </p:grpSpPr>
        <p:grpSp>
          <p:nvGrpSpPr>
            <p:cNvPr id="19" name="Group 18">
              <a:extLst>
                <a:ext uri="{FF2B5EF4-FFF2-40B4-BE49-F238E27FC236}">
                  <a16:creationId xmlns:a16="http://schemas.microsoft.com/office/drawing/2014/main" id="{3E17937A-143A-4C1D-A26B-B02A6DCFE8A4}"/>
                </a:ext>
              </a:extLst>
            </p:cNvPr>
            <p:cNvGrpSpPr/>
            <p:nvPr/>
          </p:nvGrpSpPr>
          <p:grpSpPr>
            <a:xfrm>
              <a:off x="6312826" y="1017898"/>
              <a:ext cx="936205" cy="643373"/>
              <a:chOff x="6392552" y="1173192"/>
              <a:chExt cx="936205" cy="643373"/>
            </a:xfrm>
          </p:grpSpPr>
          <p:cxnSp>
            <p:nvCxnSpPr>
              <p:cNvPr id="50" name="Straight Arrow Connector 49">
                <a:extLst>
                  <a:ext uri="{FF2B5EF4-FFF2-40B4-BE49-F238E27FC236}">
                    <a16:creationId xmlns:a16="http://schemas.microsoft.com/office/drawing/2014/main" id="{A5A58A2A-05E4-461E-B78A-C4510F4B9DE0}"/>
                  </a:ext>
                </a:extLst>
              </p:cNvPr>
              <p:cNvCxnSpPr>
                <a:cxnSpLocks/>
              </p:cNvCxnSpPr>
              <p:nvPr/>
            </p:nvCxnSpPr>
            <p:spPr>
              <a:xfrm>
                <a:off x="6392552" y="1739288"/>
                <a:ext cx="9362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2970C518-ECFA-4096-9AB8-561C1C1825C1}"/>
                      </a:ext>
                    </a:extLst>
                  </p:cNvPr>
                  <p:cNvSpPr txBox="1"/>
                  <p:nvPr/>
                </p:nvSpPr>
                <p:spPr>
                  <a:xfrm>
                    <a:off x="6609480" y="1173192"/>
                    <a:ext cx="432748" cy="64337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m:t>
                              </m:r>
                            </m:e>
                            <m:sub>
                              <m:r>
                                <a:rPr lang="en-US" altLang="zh-CN" sz="2400" i="1">
                                  <a:latin typeface="Cambria Math" panose="02040503050406030204" pitchFamily="18" charset="0"/>
                                </a:rPr>
                                <m:t>𝑓</m:t>
                              </m:r>
                            </m:sub>
                          </m:sSub>
                        </m:oMath>
                      </m:oMathPara>
                    </a14:m>
                    <a:endParaRPr lang="zh-CN" altLang="en-US" sz="2400" dirty="0"/>
                  </a:p>
                </p:txBody>
              </p:sp>
            </mc:Choice>
            <mc:Fallback xmlns="">
              <p:sp>
                <p:nvSpPr>
                  <p:cNvPr id="51" name="TextBox 50">
                    <a:extLst>
                      <a:ext uri="{FF2B5EF4-FFF2-40B4-BE49-F238E27FC236}">
                        <a16:creationId xmlns:a16="http://schemas.microsoft.com/office/drawing/2014/main" id="{2970C518-ECFA-4096-9AB8-561C1C1825C1}"/>
                      </a:ext>
                    </a:extLst>
                  </p:cNvPr>
                  <p:cNvSpPr txBox="1">
                    <a:spLocks noRot="1" noChangeAspect="1" noMove="1" noResize="1" noEditPoints="1" noAdjustHandles="1" noChangeArrowheads="1" noChangeShapeType="1" noTextEdit="1"/>
                  </p:cNvSpPr>
                  <p:nvPr/>
                </p:nvSpPr>
                <p:spPr>
                  <a:xfrm>
                    <a:off x="6609480" y="1173192"/>
                    <a:ext cx="432748" cy="643373"/>
                  </a:xfrm>
                  <a:prstGeom prst="rect">
                    <a:avLst/>
                  </a:prstGeom>
                  <a:blipFill>
                    <a:blip r:embed="rId6"/>
                    <a:stretch>
                      <a:fillRect l="-16667" r="-33333" b="-12500"/>
                    </a:stretch>
                  </a:blipFill>
                </p:spPr>
                <p:txBody>
                  <a:bodyPr/>
                  <a:lstStyle/>
                  <a:p>
                    <a:r>
                      <a:rPr lang="en-US">
                        <a:noFill/>
                      </a:rPr>
                      <a:t> </a:t>
                    </a:r>
                  </a:p>
                </p:txBody>
              </p:sp>
            </mc:Fallback>
          </mc:AlternateContent>
        </p:grpSp>
        <p:sp>
          <p:nvSpPr>
            <p:cNvPr id="36" name="TextBox 35">
              <a:extLst>
                <a:ext uri="{FF2B5EF4-FFF2-40B4-BE49-F238E27FC236}">
                  <a16:creationId xmlns:a16="http://schemas.microsoft.com/office/drawing/2014/main" id="{04A1E40A-A6A7-4586-BA17-80058B7BE8D1}"/>
                </a:ext>
              </a:extLst>
            </p:cNvPr>
            <p:cNvSpPr txBox="1"/>
            <p:nvPr/>
          </p:nvSpPr>
          <p:spPr>
            <a:xfrm>
              <a:off x="7193180" y="1249457"/>
              <a:ext cx="2086304" cy="604580"/>
            </a:xfrm>
            <a:prstGeom prst="rect">
              <a:avLst/>
            </a:prstGeom>
            <a:noFill/>
          </p:spPr>
          <p:txBody>
            <a:bodyPr wrap="none" rtlCol="0">
              <a:spAutoFit/>
            </a:bodyPr>
            <a:lstStyle/>
            <a:p>
              <a:r>
                <a:rPr lang="en-US" altLang="zh-CN" sz="2400" dirty="0"/>
                <a:t>Read field f</a:t>
              </a:r>
              <a:endParaRPr lang="zh-CN" altLang="en-US" sz="2400" dirty="0"/>
            </a:p>
          </p:txBody>
        </p:sp>
      </p:grpSp>
      <p:grpSp>
        <p:nvGrpSpPr>
          <p:cNvPr id="39" name="Group 38">
            <a:extLst>
              <a:ext uri="{FF2B5EF4-FFF2-40B4-BE49-F238E27FC236}">
                <a16:creationId xmlns:a16="http://schemas.microsoft.com/office/drawing/2014/main" id="{F1CDC079-CB80-4130-A9DE-5911038030C2}"/>
              </a:ext>
            </a:extLst>
          </p:cNvPr>
          <p:cNvGrpSpPr/>
          <p:nvPr/>
        </p:nvGrpSpPr>
        <p:grpSpPr>
          <a:xfrm>
            <a:off x="9304942" y="1408263"/>
            <a:ext cx="2363752" cy="661944"/>
            <a:chOff x="6278023" y="1480330"/>
            <a:chExt cx="3095485" cy="866858"/>
          </a:xfrm>
        </p:grpSpPr>
        <p:grpSp>
          <p:nvGrpSpPr>
            <p:cNvPr id="25" name="Group 24">
              <a:extLst>
                <a:ext uri="{FF2B5EF4-FFF2-40B4-BE49-F238E27FC236}">
                  <a16:creationId xmlns:a16="http://schemas.microsoft.com/office/drawing/2014/main" id="{A0A09CD8-692A-4A01-8E9B-DB572C83C51C}"/>
                </a:ext>
              </a:extLst>
            </p:cNvPr>
            <p:cNvGrpSpPr/>
            <p:nvPr/>
          </p:nvGrpSpPr>
          <p:grpSpPr>
            <a:xfrm>
              <a:off x="6278023" y="1480330"/>
              <a:ext cx="936205" cy="643373"/>
              <a:chOff x="6392552" y="1773939"/>
              <a:chExt cx="936205" cy="643373"/>
            </a:xfrm>
          </p:grpSpPr>
          <p:cxnSp>
            <p:nvCxnSpPr>
              <p:cNvPr id="53" name="Straight Arrow Connector 52">
                <a:extLst>
                  <a:ext uri="{FF2B5EF4-FFF2-40B4-BE49-F238E27FC236}">
                    <a16:creationId xmlns:a16="http://schemas.microsoft.com/office/drawing/2014/main" id="{5DCD768D-DA79-489A-A5D5-2618BB84CBC5}"/>
                  </a:ext>
                </a:extLst>
              </p:cNvPr>
              <p:cNvCxnSpPr>
                <a:cxnSpLocks/>
              </p:cNvCxnSpPr>
              <p:nvPr/>
            </p:nvCxnSpPr>
            <p:spPr>
              <a:xfrm>
                <a:off x="6392552" y="2352567"/>
                <a:ext cx="9362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DB6503E1-E27F-4443-9448-652055307E2A}"/>
                      </a:ext>
                    </a:extLst>
                  </p:cNvPr>
                  <p:cNvSpPr txBox="1"/>
                  <p:nvPr/>
                </p:nvSpPr>
                <p:spPr>
                  <a:xfrm>
                    <a:off x="6609479" y="1773939"/>
                    <a:ext cx="432748" cy="64337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m:t>
                              </m:r>
                            </m:e>
                            <m:sub>
                              <m:r>
                                <a:rPr lang="en-US" altLang="zh-CN" sz="2400" i="1">
                                  <a:latin typeface="Cambria Math" panose="02040503050406030204" pitchFamily="18" charset="0"/>
                                </a:rPr>
                                <m:t>𝑓</m:t>
                              </m:r>
                            </m:sub>
                          </m:sSub>
                        </m:oMath>
                      </m:oMathPara>
                    </a14:m>
                    <a:endParaRPr lang="zh-CN" altLang="en-US" sz="2400" dirty="0"/>
                  </a:p>
                </p:txBody>
              </p:sp>
            </mc:Choice>
            <mc:Fallback xmlns="">
              <p:sp>
                <p:nvSpPr>
                  <p:cNvPr id="55" name="TextBox 54">
                    <a:extLst>
                      <a:ext uri="{FF2B5EF4-FFF2-40B4-BE49-F238E27FC236}">
                        <a16:creationId xmlns:a16="http://schemas.microsoft.com/office/drawing/2014/main" id="{DB6503E1-E27F-4443-9448-652055307E2A}"/>
                      </a:ext>
                    </a:extLst>
                  </p:cNvPr>
                  <p:cNvSpPr txBox="1">
                    <a:spLocks noRot="1" noChangeAspect="1" noMove="1" noResize="1" noEditPoints="1" noAdjustHandles="1" noChangeArrowheads="1" noChangeShapeType="1" noTextEdit="1"/>
                  </p:cNvSpPr>
                  <p:nvPr/>
                </p:nvSpPr>
                <p:spPr>
                  <a:xfrm>
                    <a:off x="6609479" y="1773939"/>
                    <a:ext cx="432748" cy="643373"/>
                  </a:xfrm>
                  <a:prstGeom prst="rect">
                    <a:avLst/>
                  </a:prstGeom>
                  <a:blipFill>
                    <a:blip r:embed="rId7"/>
                    <a:stretch>
                      <a:fillRect l="-16667" r="-33333" b="-12346"/>
                    </a:stretch>
                  </a:blipFill>
                </p:spPr>
                <p:txBody>
                  <a:bodyPr/>
                  <a:lstStyle/>
                  <a:p>
                    <a:r>
                      <a:rPr lang="en-US">
                        <a:noFill/>
                      </a:rPr>
                      <a:t> </a:t>
                    </a:r>
                  </a:p>
                </p:txBody>
              </p:sp>
            </mc:Fallback>
          </mc:AlternateContent>
        </p:grpSp>
        <p:sp>
          <p:nvSpPr>
            <p:cNvPr id="63" name="TextBox 62">
              <a:extLst>
                <a:ext uri="{FF2B5EF4-FFF2-40B4-BE49-F238E27FC236}">
                  <a16:creationId xmlns:a16="http://schemas.microsoft.com/office/drawing/2014/main" id="{96D11A65-4B09-44FC-ACD2-CB0E8B5C1844}"/>
                </a:ext>
              </a:extLst>
            </p:cNvPr>
            <p:cNvSpPr txBox="1"/>
            <p:nvPr/>
          </p:nvSpPr>
          <p:spPr>
            <a:xfrm>
              <a:off x="7193495" y="1742607"/>
              <a:ext cx="2180013" cy="604581"/>
            </a:xfrm>
            <a:prstGeom prst="rect">
              <a:avLst/>
            </a:prstGeom>
            <a:noFill/>
          </p:spPr>
          <p:txBody>
            <a:bodyPr wrap="none" rtlCol="0">
              <a:spAutoFit/>
            </a:bodyPr>
            <a:lstStyle/>
            <a:p>
              <a:r>
                <a:rPr lang="en-US" altLang="zh-CN" sz="2400" dirty="0"/>
                <a:t>Write field f</a:t>
              </a:r>
              <a:endParaRPr lang="zh-CN" altLang="en-US" sz="2400" dirty="0"/>
            </a:p>
          </p:txBody>
        </p:sp>
      </p:grpSp>
      <p:grpSp>
        <p:nvGrpSpPr>
          <p:cNvPr id="66" name="Group 65">
            <a:extLst>
              <a:ext uri="{FF2B5EF4-FFF2-40B4-BE49-F238E27FC236}">
                <a16:creationId xmlns:a16="http://schemas.microsoft.com/office/drawing/2014/main" id="{0683D8B5-9819-4FED-A744-415FA267CF3A}"/>
              </a:ext>
            </a:extLst>
          </p:cNvPr>
          <p:cNvGrpSpPr/>
          <p:nvPr/>
        </p:nvGrpSpPr>
        <p:grpSpPr>
          <a:xfrm>
            <a:off x="9305553" y="1889231"/>
            <a:ext cx="2798352" cy="649720"/>
            <a:chOff x="6278023" y="1966821"/>
            <a:chExt cx="3664624" cy="850850"/>
          </a:xfrm>
        </p:grpSpPr>
        <p:grpSp>
          <p:nvGrpSpPr>
            <p:cNvPr id="27" name="Group 26">
              <a:extLst>
                <a:ext uri="{FF2B5EF4-FFF2-40B4-BE49-F238E27FC236}">
                  <a16:creationId xmlns:a16="http://schemas.microsoft.com/office/drawing/2014/main" id="{7EBAFB9B-26EF-4183-85F1-F2BDBF59FF60}"/>
                </a:ext>
              </a:extLst>
            </p:cNvPr>
            <p:cNvGrpSpPr/>
            <p:nvPr/>
          </p:nvGrpSpPr>
          <p:grpSpPr>
            <a:xfrm>
              <a:off x="6278023" y="1966821"/>
              <a:ext cx="936205" cy="604580"/>
              <a:chOff x="6392552" y="2316590"/>
              <a:chExt cx="936205" cy="604580"/>
            </a:xfrm>
          </p:grpSpPr>
          <p:cxnSp>
            <p:nvCxnSpPr>
              <p:cNvPr id="57" name="Straight Arrow Connector 56">
                <a:extLst>
                  <a:ext uri="{FF2B5EF4-FFF2-40B4-BE49-F238E27FC236}">
                    <a16:creationId xmlns:a16="http://schemas.microsoft.com/office/drawing/2014/main" id="{1AA13429-FA25-4D1E-8CF1-ABBFFB5D4970}"/>
                  </a:ext>
                </a:extLst>
              </p:cNvPr>
              <p:cNvCxnSpPr>
                <a:cxnSpLocks/>
              </p:cNvCxnSpPr>
              <p:nvPr/>
            </p:nvCxnSpPr>
            <p:spPr>
              <a:xfrm>
                <a:off x="6392552" y="2857664"/>
                <a:ext cx="9362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E9010C03-745A-4F63-8F7A-7518916A55E0}"/>
                      </a:ext>
                    </a:extLst>
                  </p:cNvPr>
                  <p:cNvSpPr txBox="1"/>
                  <p:nvPr/>
                </p:nvSpPr>
                <p:spPr>
                  <a:xfrm>
                    <a:off x="6583680" y="2316590"/>
                    <a:ext cx="432748" cy="60458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m:t>
                              </m:r>
                            </m:e>
                            <m:sub>
                              <m:r>
                                <a:rPr lang="en-US" altLang="zh-CN" sz="2400" i="1">
                                  <a:latin typeface="Cambria Math" panose="02040503050406030204" pitchFamily="18" charset="0"/>
                                </a:rPr>
                                <m:t>𝑚</m:t>
                              </m:r>
                            </m:sub>
                          </m:sSub>
                        </m:oMath>
                      </m:oMathPara>
                    </a14:m>
                    <a:endParaRPr lang="zh-CN" altLang="en-US" sz="2400" dirty="0"/>
                  </a:p>
                </p:txBody>
              </p:sp>
            </mc:Choice>
            <mc:Fallback xmlns="">
              <p:sp>
                <p:nvSpPr>
                  <p:cNvPr id="58" name="TextBox 57">
                    <a:extLst>
                      <a:ext uri="{FF2B5EF4-FFF2-40B4-BE49-F238E27FC236}">
                        <a16:creationId xmlns:a16="http://schemas.microsoft.com/office/drawing/2014/main" id="{E9010C03-745A-4F63-8F7A-7518916A55E0}"/>
                      </a:ext>
                    </a:extLst>
                  </p:cNvPr>
                  <p:cNvSpPr txBox="1">
                    <a:spLocks noRot="1" noChangeAspect="1" noMove="1" noResize="1" noEditPoints="1" noAdjustHandles="1" noChangeArrowheads="1" noChangeShapeType="1" noTextEdit="1"/>
                  </p:cNvSpPr>
                  <p:nvPr/>
                </p:nvSpPr>
                <p:spPr>
                  <a:xfrm>
                    <a:off x="6583680" y="2316590"/>
                    <a:ext cx="432748" cy="604580"/>
                  </a:xfrm>
                  <a:prstGeom prst="rect">
                    <a:avLst/>
                  </a:prstGeom>
                  <a:blipFill>
                    <a:blip r:embed="rId8"/>
                    <a:stretch>
                      <a:fillRect l="-14545" r="-47273" b="-17105"/>
                    </a:stretch>
                  </a:blipFill>
                </p:spPr>
                <p:txBody>
                  <a:bodyPr/>
                  <a:lstStyle/>
                  <a:p>
                    <a:r>
                      <a:rPr lang="en-US">
                        <a:noFill/>
                      </a:rPr>
                      <a:t> </a:t>
                    </a:r>
                  </a:p>
                </p:txBody>
              </p:sp>
            </mc:Fallback>
          </mc:AlternateContent>
        </p:grpSp>
        <p:sp>
          <p:nvSpPr>
            <p:cNvPr id="64" name="TextBox 63">
              <a:extLst>
                <a:ext uri="{FF2B5EF4-FFF2-40B4-BE49-F238E27FC236}">
                  <a16:creationId xmlns:a16="http://schemas.microsoft.com/office/drawing/2014/main" id="{77C11993-DD12-444E-88D3-D61B9A07E93C}"/>
                </a:ext>
              </a:extLst>
            </p:cNvPr>
            <p:cNvSpPr txBox="1"/>
            <p:nvPr/>
          </p:nvSpPr>
          <p:spPr>
            <a:xfrm>
              <a:off x="7195502" y="2213091"/>
              <a:ext cx="2747145" cy="604580"/>
            </a:xfrm>
            <a:prstGeom prst="rect">
              <a:avLst/>
            </a:prstGeom>
            <a:noFill/>
          </p:spPr>
          <p:txBody>
            <a:bodyPr wrap="none" rtlCol="0">
              <a:spAutoFit/>
            </a:bodyPr>
            <a:lstStyle/>
            <a:p>
              <a:r>
                <a:rPr lang="en-US" altLang="zh-CN" sz="2400" dirty="0"/>
                <a:t>Enter </a:t>
              </a:r>
              <a:r>
                <a:rPr lang="en-US" altLang="zh-CN" sz="2400" dirty="0" err="1"/>
                <a:t>callsite</a:t>
              </a:r>
              <a:r>
                <a:rPr lang="en-US" altLang="zh-CN" sz="2400" dirty="0"/>
                <a:t> m</a:t>
              </a:r>
              <a:endParaRPr lang="zh-CN" altLang="en-US" sz="2400" dirty="0"/>
            </a:p>
          </p:txBody>
        </p:sp>
      </p:grpSp>
      <p:grpSp>
        <p:nvGrpSpPr>
          <p:cNvPr id="67" name="Group 66">
            <a:extLst>
              <a:ext uri="{FF2B5EF4-FFF2-40B4-BE49-F238E27FC236}">
                <a16:creationId xmlns:a16="http://schemas.microsoft.com/office/drawing/2014/main" id="{BEA3BB92-EDBE-4DF4-BBFE-472960F4B701}"/>
              </a:ext>
            </a:extLst>
          </p:cNvPr>
          <p:cNvGrpSpPr/>
          <p:nvPr/>
        </p:nvGrpSpPr>
        <p:grpSpPr>
          <a:xfrm>
            <a:off x="9305554" y="2382227"/>
            <a:ext cx="2552831" cy="611043"/>
            <a:chOff x="6314831" y="2435360"/>
            <a:chExt cx="3343096" cy="800200"/>
          </a:xfrm>
        </p:grpSpPr>
        <p:grpSp>
          <p:nvGrpSpPr>
            <p:cNvPr id="29" name="Group 28">
              <a:extLst>
                <a:ext uri="{FF2B5EF4-FFF2-40B4-BE49-F238E27FC236}">
                  <a16:creationId xmlns:a16="http://schemas.microsoft.com/office/drawing/2014/main" id="{B405C317-C616-4DD0-B78E-3D2E0E1471D8}"/>
                </a:ext>
              </a:extLst>
            </p:cNvPr>
            <p:cNvGrpSpPr/>
            <p:nvPr/>
          </p:nvGrpSpPr>
          <p:grpSpPr>
            <a:xfrm>
              <a:off x="6314831" y="2435360"/>
              <a:ext cx="936205" cy="604581"/>
              <a:chOff x="7547226" y="2875201"/>
              <a:chExt cx="936205" cy="604581"/>
            </a:xfrm>
          </p:grpSpPr>
          <p:cxnSp>
            <p:nvCxnSpPr>
              <p:cNvPr id="59" name="Straight Arrow Connector 58">
                <a:extLst>
                  <a:ext uri="{FF2B5EF4-FFF2-40B4-BE49-F238E27FC236}">
                    <a16:creationId xmlns:a16="http://schemas.microsoft.com/office/drawing/2014/main" id="{A2414726-A8EA-4D9F-9BD5-019102D9C5AC}"/>
                  </a:ext>
                </a:extLst>
              </p:cNvPr>
              <p:cNvCxnSpPr>
                <a:cxnSpLocks/>
              </p:cNvCxnSpPr>
              <p:nvPr/>
            </p:nvCxnSpPr>
            <p:spPr>
              <a:xfrm>
                <a:off x="7547226" y="3427365"/>
                <a:ext cx="9362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042D45A4-F057-428F-83F0-2D5070025190}"/>
                      </a:ext>
                    </a:extLst>
                  </p:cNvPr>
                  <p:cNvSpPr txBox="1"/>
                  <p:nvPr/>
                </p:nvSpPr>
                <p:spPr>
                  <a:xfrm>
                    <a:off x="7776853" y="2875201"/>
                    <a:ext cx="432748" cy="60458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m:t>
                              </m:r>
                            </m:e>
                            <m:sub>
                              <m:r>
                                <a:rPr lang="en-US" altLang="zh-CN" sz="2400" i="1">
                                  <a:latin typeface="Cambria Math" panose="02040503050406030204" pitchFamily="18" charset="0"/>
                                </a:rPr>
                                <m:t>𝑚</m:t>
                              </m:r>
                            </m:sub>
                          </m:sSub>
                        </m:oMath>
                      </m:oMathPara>
                    </a14:m>
                    <a:endParaRPr lang="zh-CN" altLang="en-US" sz="2400" dirty="0"/>
                  </a:p>
                </p:txBody>
              </p:sp>
            </mc:Choice>
            <mc:Fallback xmlns="">
              <p:sp>
                <p:nvSpPr>
                  <p:cNvPr id="60" name="TextBox 59">
                    <a:extLst>
                      <a:ext uri="{FF2B5EF4-FFF2-40B4-BE49-F238E27FC236}">
                        <a16:creationId xmlns:a16="http://schemas.microsoft.com/office/drawing/2014/main" id="{042D45A4-F057-428F-83F0-2D5070025190}"/>
                      </a:ext>
                    </a:extLst>
                  </p:cNvPr>
                  <p:cNvSpPr txBox="1">
                    <a:spLocks noRot="1" noChangeAspect="1" noMove="1" noResize="1" noEditPoints="1" noAdjustHandles="1" noChangeArrowheads="1" noChangeShapeType="1" noTextEdit="1"/>
                  </p:cNvSpPr>
                  <p:nvPr/>
                </p:nvSpPr>
                <p:spPr>
                  <a:xfrm>
                    <a:off x="7776853" y="2875201"/>
                    <a:ext cx="432748" cy="604581"/>
                  </a:xfrm>
                  <a:prstGeom prst="rect">
                    <a:avLst/>
                  </a:prstGeom>
                  <a:blipFill>
                    <a:blip r:embed="rId9"/>
                    <a:stretch>
                      <a:fillRect l="-14815" r="-50000" b="-17105"/>
                    </a:stretch>
                  </a:blipFill>
                </p:spPr>
                <p:txBody>
                  <a:bodyPr/>
                  <a:lstStyle/>
                  <a:p>
                    <a:r>
                      <a:rPr lang="en-US">
                        <a:noFill/>
                      </a:rPr>
                      <a:t> </a:t>
                    </a:r>
                  </a:p>
                </p:txBody>
              </p:sp>
            </mc:Fallback>
          </mc:AlternateContent>
        </p:grpSp>
        <p:sp>
          <p:nvSpPr>
            <p:cNvPr id="65" name="TextBox 64">
              <a:extLst>
                <a:ext uri="{FF2B5EF4-FFF2-40B4-BE49-F238E27FC236}">
                  <a16:creationId xmlns:a16="http://schemas.microsoft.com/office/drawing/2014/main" id="{A874DFB7-9816-43F4-8F4E-1A0428F1305C}"/>
                </a:ext>
              </a:extLst>
            </p:cNvPr>
            <p:cNvSpPr txBox="1"/>
            <p:nvPr/>
          </p:nvSpPr>
          <p:spPr>
            <a:xfrm>
              <a:off x="7190234" y="2630979"/>
              <a:ext cx="2467693" cy="604581"/>
            </a:xfrm>
            <a:prstGeom prst="rect">
              <a:avLst/>
            </a:prstGeom>
            <a:noFill/>
          </p:spPr>
          <p:txBody>
            <a:bodyPr wrap="none" rtlCol="0">
              <a:spAutoFit/>
            </a:bodyPr>
            <a:lstStyle/>
            <a:p>
              <a:r>
                <a:rPr lang="en-US" altLang="zh-CN" sz="2400" dirty="0"/>
                <a:t>Exit </a:t>
              </a:r>
              <a:r>
                <a:rPr lang="en-US" altLang="zh-CN" sz="2400" dirty="0" err="1"/>
                <a:t>callsite</a:t>
              </a:r>
              <a:r>
                <a:rPr lang="en-US" altLang="zh-CN" sz="2400" dirty="0"/>
                <a:t> m</a:t>
              </a:r>
              <a:endParaRPr lang="zh-CN" altLang="en-US" sz="2400" dirty="0"/>
            </a:p>
          </p:txBody>
        </p:sp>
      </p:grpSp>
      <p:grpSp>
        <p:nvGrpSpPr>
          <p:cNvPr id="71" name="Group 70">
            <a:extLst>
              <a:ext uri="{FF2B5EF4-FFF2-40B4-BE49-F238E27FC236}">
                <a16:creationId xmlns:a16="http://schemas.microsoft.com/office/drawing/2014/main" id="{C0B18AAC-A388-42A9-B84C-53111C279A35}"/>
              </a:ext>
            </a:extLst>
          </p:cNvPr>
          <p:cNvGrpSpPr/>
          <p:nvPr/>
        </p:nvGrpSpPr>
        <p:grpSpPr>
          <a:xfrm>
            <a:off x="9305554" y="2925214"/>
            <a:ext cx="1830134" cy="488419"/>
            <a:chOff x="6314831" y="2595942"/>
            <a:chExt cx="2396678" cy="639617"/>
          </a:xfrm>
        </p:grpSpPr>
        <p:grpSp>
          <p:nvGrpSpPr>
            <p:cNvPr id="72" name="Group 71">
              <a:extLst>
                <a:ext uri="{FF2B5EF4-FFF2-40B4-BE49-F238E27FC236}">
                  <a16:creationId xmlns:a16="http://schemas.microsoft.com/office/drawing/2014/main" id="{87B461EE-17D2-4D62-9309-C0CB3B5A20A5}"/>
                </a:ext>
              </a:extLst>
            </p:cNvPr>
            <p:cNvGrpSpPr/>
            <p:nvPr/>
          </p:nvGrpSpPr>
          <p:grpSpPr>
            <a:xfrm>
              <a:off x="6314831" y="2595942"/>
              <a:ext cx="936205" cy="604581"/>
              <a:chOff x="7547226" y="3035783"/>
              <a:chExt cx="936205" cy="604581"/>
            </a:xfrm>
          </p:grpSpPr>
          <p:cxnSp>
            <p:nvCxnSpPr>
              <p:cNvPr id="74" name="Straight Arrow Connector 73">
                <a:extLst>
                  <a:ext uri="{FF2B5EF4-FFF2-40B4-BE49-F238E27FC236}">
                    <a16:creationId xmlns:a16="http://schemas.microsoft.com/office/drawing/2014/main" id="{41B6C283-F203-4B69-BFFE-EC30239F9970}"/>
                  </a:ext>
                </a:extLst>
              </p:cNvPr>
              <p:cNvCxnSpPr>
                <a:cxnSpLocks/>
              </p:cNvCxnSpPr>
              <p:nvPr/>
            </p:nvCxnSpPr>
            <p:spPr>
              <a:xfrm>
                <a:off x="7547226" y="3427365"/>
                <a:ext cx="9362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5" name="TextBox 74">
                <a:extLst>
                  <a:ext uri="{FF2B5EF4-FFF2-40B4-BE49-F238E27FC236}">
                    <a16:creationId xmlns:a16="http://schemas.microsoft.com/office/drawing/2014/main" id="{A9CAFDB3-6F99-4A4F-B108-7DBDF01B5C7F}"/>
                  </a:ext>
                </a:extLst>
              </p:cNvPr>
              <p:cNvSpPr txBox="1"/>
              <p:nvPr/>
            </p:nvSpPr>
            <p:spPr>
              <a:xfrm>
                <a:off x="7764151" y="3035783"/>
                <a:ext cx="432748" cy="604581"/>
              </a:xfrm>
              <a:prstGeom prst="rect">
                <a:avLst/>
              </a:prstGeom>
              <a:noFill/>
            </p:spPr>
            <p:txBody>
              <a:bodyPr wrap="square" rtlCol="0">
                <a:spAutoFit/>
              </a:bodyPr>
              <a:lstStyle/>
              <a:p>
                <a:endParaRPr lang="zh-CN" altLang="en-US" sz="2400" dirty="0"/>
              </a:p>
            </p:txBody>
          </p:sp>
        </p:grpSp>
        <p:sp>
          <p:nvSpPr>
            <p:cNvPr id="73" name="TextBox 72">
              <a:extLst>
                <a:ext uri="{FF2B5EF4-FFF2-40B4-BE49-F238E27FC236}">
                  <a16:creationId xmlns:a16="http://schemas.microsoft.com/office/drawing/2014/main" id="{0CD5AFF7-44FB-4F2C-904D-CEAC72BCA75C}"/>
                </a:ext>
              </a:extLst>
            </p:cNvPr>
            <p:cNvSpPr txBox="1"/>
            <p:nvPr/>
          </p:nvSpPr>
          <p:spPr>
            <a:xfrm>
              <a:off x="7190234" y="2630978"/>
              <a:ext cx="1521275" cy="604581"/>
            </a:xfrm>
            <a:prstGeom prst="rect">
              <a:avLst/>
            </a:prstGeom>
            <a:noFill/>
          </p:spPr>
          <p:txBody>
            <a:bodyPr wrap="none" rtlCol="0">
              <a:spAutoFit/>
            </a:bodyPr>
            <a:lstStyle/>
            <a:p>
              <a:r>
                <a:rPr lang="en-US" altLang="zh-CN" sz="2400" dirty="0"/>
                <a:t>Point to</a:t>
              </a:r>
              <a:endParaRPr lang="zh-CN" altLang="en-US" sz="2400" dirty="0"/>
            </a:p>
          </p:txBody>
        </p:sp>
      </p:grpSp>
      <p:sp>
        <p:nvSpPr>
          <p:cNvPr id="3" name="TextBox 2">
            <a:extLst>
              <a:ext uri="{FF2B5EF4-FFF2-40B4-BE49-F238E27FC236}">
                <a16:creationId xmlns:a16="http://schemas.microsoft.com/office/drawing/2014/main" id="{9E175755-60D4-4B33-A900-D02A05B4CB26}"/>
              </a:ext>
            </a:extLst>
          </p:cNvPr>
          <p:cNvSpPr txBox="1"/>
          <p:nvPr/>
        </p:nvSpPr>
        <p:spPr>
          <a:xfrm>
            <a:off x="381000" y="1677998"/>
            <a:ext cx="184731" cy="369332"/>
          </a:xfrm>
          <a:prstGeom prst="rect">
            <a:avLst/>
          </a:prstGeom>
          <a:noFill/>
        </p:spPr>
        <p:txBody>
          <a:bodyPr wrap="none" rtlCol="0">
            <a:spAutoFit/>
          </a:bodyPr>
          <a:lstStyle/>
          <a:p>
            <a:endParaRPr lang="en-US" dirty="0"/>
          </a:p>
        </p:txBody>
      </p:sp>
      <p:sp>
        <p:nvSpPr>
          <p:cNvPr id="54" name="Rectangle: Rounded Corners 53">
            <a:extLst>
              <a:ext uri="{FF2B5EF4-FFF2-40B4-BE49-F238E27FC236}">
                <a16:creationId xmlns:a16="http://schemas.microsoft.com/office/drawing/2014/main" id="{1282F192-7344-48FC-8FD7-E6678130E381}"/>
              </a:ext>
            </a:extLst>
          </p:cNvPr>
          <p:cNvSpPr/>
          <p:nvPr/>
        </p:nvSpPr>
        <p:spPr>
          <a:xfrm>
            <a:off x="620789" y="5206903"/>
            <a:ext cx="6035892" cy="947341"/>
          </a:xfrm>
          <a:prstGeom prst="roundRect">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grpSp>
        <p:nvGrpSpPr>
          <p:cNvPr id="48" name="Group 47">
            <a:extLst>
              <a:ext uri="{FF2B5EF4-FFF2-40B4-BE49-F238E27FC236}">
                <a16:creationId xmlns:a16="http://schemas.microsoft.com/office/drawing/2014/main" id="{B0976DFF-F3D6-44E5-B3DB-87B47F17790A}"/>
              </a:ext>
            </a:extLst>
          </p:cNvPr>
          <p:cNvGrpSpPr/>
          <p:nvPr/>
        </p:nvGrpSpPr>
        <p:grpSpPr>
          <a:xfrm>
            <a:off x="7243643" y="3893593"/>
            <a:ext cx="3789839" cy="1853721"/>
            <a:chOff x="6676175" y="4982178"/>
            <a:chExt cx="2003017" cy="979734"/>
          </a:xfrm>
        </p:grpSpPr>
        <mc:AlternateContent xmlns:mc="http://schemas.openxmlformats.org/markup-compatibility/2006" xmlns:a14="http://schemas.microsoft.com/office/drawing/2010/main">
          <mc:Choice Requires="a14">
            <p:sp>
              <p:nvSpPr>
                <p:cNvPr id="89" name="Rectangle 88">
                  <a:extLst>
                    <a:ext uri="{FF2B5EF4-FFF2-40B4-BE49-F238E27FC236}">
                      <a16:creationId xmlns:a16="http://schemas.microsoft.com/office/drawing/2014/main" id="{A81BF5E1-1B4C-46EA-8F08-43B1AD6DA78C}"/>
                    </a:ext>
                  </a:extLst>
                </p:cNvPr>
                <p:cNvSpPr/>
                <p:nvPr/>
              </p:nvSpPr>
              <p:spPr>
                <a:xfrm>
                  <a:off x="6794109" y="5133601"/>
                  <a:ext cx="194687" cy="19468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000" i="1" smtClean="0">
                                <a:solidFill>
                                  <a:schemeClr val="tx1"/>
                                </a:solidFill>
                                <a:latin typeface="Cambria Math" panose="02040503050406030204" pitchFamily="18" charset="0"/>
                              </a:rPr>
                            </m:ctrlPr>
                          </m:sSubPr>
                          <m:e>
                            <m:r>
                              <a:rPr lang="en-US" altLang="zh-CN" sz="2000" i="1">
                                <a:solidFill>
                                  <a:schemeClr val="tx1"/>
                                </a:solidFill>
                                <a:latin typeface="Cambria Math" panose="02040503050406030204" pitchFamily="18" charset="0"/>
                              </a:rPr>
                              <m:t>𝑆</m:t>
                            </m:r>
                          </m:e>
                          <m:sub>
                            <m:r>
                              <a:rPr lang="en-US" altLang="zh-CN" sz="2000" i="1">
                                <a:solidFill>
                                  <a:schemeClr val="tx1"/>
                                </a:solidFill>
                                <a:latin typeface="Cambria Math" panose="02040503050406030204" pitchFamily="18" charset="0"/>
                              </a:rPr>
                              <m:t>1</m:t>
                            </m:r>
                          </m:sub>
                        </m:sSub>
                      </m:oMath>
                    </m:oMathPara>
                  </a14:m>
                  <a:endParaRPr lang="zh-CN" altLang="en-US" sz="2000" dirty="0">
                    <a:solidFill>
                      <a:schemeClr val="tx1"/>
                    </a:solidFill>
                  </a:endParaRPr>
                </a:p>
              </p:txBody>
            </p:sp>
          </mc:Choice>
          <mc:Fallback xmlns="">
            <p:sp>
              <p:nvSpPr>
                <p:cNvPr id="89" name="Rectangle 88">
                  <a:extLst>
                    <a:ext uri="{FF2B5EF4-FFF2-40B4-BE49-F238E27FC236}">
                      <a16:creationId xmlns:a16="http://schemas.microsoft.com/office/drawing/2014/main" id="{A81BF5E1-1B4C-46EA-8F08-43B1AD6DA78C}"/>
                    </a:ext>
                  </a:extLst>
                </p:cNvPr>
                <p:cNvSpPr>
                  <a:spLocks noRot="1" noChangeAspect="1" noMove="1" noResize="1" noEditPoints="1" noAdjustHandles="1" noChangeArrowheads="1" noChangeShapeType="1" noTextEdit="1"/>
                </p:cNvSpPr>
                <p:nvPr/>
              </p:nvSpPr>
              <p:spPr>
                <a:xfrm>
                  <a:off x="6794109" y="5133601"/>
                  <a:ext cx="194687" cy="194687"/>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0" name="Rectangle 89">
                  <a:extLst>
                    <a:ext uri="{FF2B5EF4-FFF2-40B4-BE49-F238E27FC236}">
                      <a16:creationId xmlns:a16="http://schemas.microsoft.com/office/drawing/2014/main" id="{CF38A3AE-79EE-47C3-B938-0B7E54FC18F2}"/>
                    </a:ext>
                  </a:extLst>
                </p:cNvPr>
                <p:cNvSpPr/>
                <p:nvPr/>
              </p:nvSpPr>
              <p:spPr>
                <a:xfrm>
                  <a:off x="7641263" y="5133601"/>
                  <a:ext cx="194687" cy="19468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000" i="1" smtClean="0">
                                <a:solidFill>
                                  <a:schemeClr val="tx1"/>
                                </a:solidFill>
                                <a:latin typeface="Cambria Math" panose="02040503050406030204" pitchFamily="18" charset="0"/>
                              </a:rPr>
                            </m:ctrlPr>
                          </m:sSubPr>
                          <m:e>
                            <m:r>
                              <a:rPr lang="en-US" altLang="zh-CN" sz="2000" i="1">
                                <a:solidFill>
                                  <a:schemeClr val="tx1"/>
                                </a:solidFill>
                                <a:latin typeface="Cambria Math" panose="02040503050406030204" pitchFamily="18" charset="0"/>
                              </a:rPr>
                              <m:t>𝑆</m:t>
                            </m:r>
                          </m:e>
                          <m:sub>
                            <m:r>
                              <a:rPr lang="en-US" altLang="zh-CN" sz="2000" i="1">
                                <a:solidFill>
                                  <a:schemeClr val="tx1"/>
                                </a:solidFill>
                                <a:latin typeface="Cambria Math" panose="02040503050406030204" pitchFamily="18" charset="0"/>
                              </a:rPr>
                              <m:t>2</m:t>
                            </m:r>
                          </m:sub>
                        </m:sSub>
                      </m:oMath>
                    </m:oMathPara>
                  </a14:m>
                  <a:endParaRPr lang="zh-CN" altLang="en-US" sz="2000" dirty="0">
                    <a:solidFill>
                      <a:schemeClr val="tx1"/>
                    </a:solidFill>
                  </a:endParaRPr>
                </a:p>
              </p:txBody>
            </p:sp>
          </mc:Choice>
          <mc:Fallback xmlns="">
            <p:sp>
              <p:nvSpPr>
                <p:cNvPr id="90" name="Rectangle 89">
                  <a:extLst>
                    <a:ext uri="{FF2B5EF4-FFF2-40B4-BE49-F238E27FC236}">
                      <a16:creationId xmlns:a16="http://schemas.microsoft.com/office/drawing/2014/main" id="{CF38A3AE-79EE-47C3-B938-0B7E54FC18F2}"/>
                    </a:ext>
                  </a:extLst>
                </p:cNvPr>
                <p:cNvSpPr>
                  <a:spLocks noRot="1" noChangeAspect="1" noMove="1" noResize="1" noEditPoints="1" noAdjustHandles="1" noChangeArrowheads="1" noChangeShapeType="1" noTextEdit="1"/>
                </p:cNvSpPr>
                <p:nvPr/>
              </p:nvSpPr>
              <p:spPr>
                <a:xfrm>
                  <a:off x="7641263" y="5133601"/>
                  <a:ext cx="194687" cy="194687"/>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1" name="Rectangle 90">
                  <a:extLst>
                    <a:ext uri="{FF2B5EF4-FFF2-40B4-BE49-F238E27FC236}">
                      <a16:creationId xmlns:a16="http://schemas.microsoft.com/office/drawing/2014/main" id="{B9CF782E-670C-4BD2-BF50-01ED5DDB54FF}"/>
                    </a:ext>
                  </a:extLst>
                </p:cNvPr>
                <p:cNvSpPr/>
                <p:nvPr/>
              </p:nvSpPr>
              <p:spPr>
                <a:xfrm>
                  <a:off x="8387565" y="5134154"/>
                  <a:ext cx="194687" cy="19468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000" i="1" smtClean="0">
                                <a:solidFill>
                                  <a:schemeClr val="tx1"/>
                                </a:solidFill>
                                <a:latin typeface="Cambria Math" panose="02040503050406030204" pitchFamily="18" charset="0"/>
                              </a:rPr>
                            </m:ctrlPr>
                          </m:sSubPr>
                          <m:e>
                            <m:r>
                              <a:rPr lang="en-US" altLang="zh-CN" sz="2000" i="1">
                                <a:solidFill>
                                  <a:schemeClr val="tx1"/>
                                </a:solidFill>
                                <a:latin typeface="Cambria Math" panose="02040503050406030204" pitchFamily="18" charset="0"/>
                              </a:rPr>
                              <m:t>𝑆</m:t>
                            </m:r>
                          </m:e>
                          <m:sub>
                            <m:r>
                              <a:rPr lang="en-US" altLang="zh-CN" sz="2000" i="1">
                                <a:solidFill>
                                  <a:schemeClr val="tx1"/>
                                </a:solidFill>
                                <a:latin typeface="Cambria Math" panose="02040503050406030204" pitchFamily="18" charset="0"/>
                              </a:rPr>
                              <m:t>3</m:t>
                            </m:r>
                          </m:sub>
                        </m:sSub>
                      </m:oMath>
                    </m:oMathPara>
                  </a14:m>
                  <a:endParaRPr lang="zh-CN" altLang="en-US" sz="2000" dirty="0">
                    <a:solidFill>
                      <a:schemeClr val="tx1"/>
                    </a:solidFill>
                  </a:endParaRPr>
                </a:p>
              </p:txBody>
            </p:sp>
          </mc:Choice>
          <mc:Fallback xmlns="">
            <p:sp>
              <p:nvSpPr>
                <p:cNvPr id="91" name="Rectangle 90">
                  <a:extLst>
                    <a:ext uri="{FF2B5EF4-FFF2-40B4-BE49-F238E27FC236}">
                      <a16:creationId xmlns:a16="http://schemas.microsoft.com/office/drawing/2014/main" id="{B9CF782E-670C-4BD2-BF50-01ED5DDB54FF}"/>
                    </a:ext>
                  </a:extLst>
                </p:cNvPr>
                <p:cNvSpPr>
                  <a:spLocks noRot="1" noChangeAspect="1" noMove="1" noResize="1" noEditPoints="1" noAdjustHandles="1" noChangeArrowheads="1" noChangeShapeType="1" noTextEdit="1"/>
                </p:cNvSpPr>
                <p:nvPr/>
              </p:nvSpPr>
              <p:spPr>
                <a:xfrm>
                  <a:off x="8387565" y="5134154"/>
                  <a:ext cx="194687" cy="194687"/>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4" name="Oval 93">
                  <a:extLst>
                    <a:ext uri="{FF2B5EF4-FFF2-40B4-BE49-F238E27FC236}">
                      <a16:creationId xmlns:a16="http://schemas.microsoft.com/office/drawing/2014/main" id="{7EE4F5A3-D930-43CC-88F1-94F50977D82A}"/>
                    </a:ext>
                  </a:extLst>
                </p:cNvPr>
                <p:cNvSpPr/>
                <p:nvPr/>
              </p:nvSpPr>
              <p:spPr>
                <a:xfrm>
                  <a:off x="6676175" y="5567150"/>
                  <a:ext cx="430553" cy="388568"/>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𝑡h𝑖𝑠</m:t>
                            </m:r>
                          </m:e>
                          <m:sub>
                            <m:r>
                              <a:rPr lang="en-US" altLang="zh-CN" sz="2000" i="1">
                                <a:latin typeface="Cambria Math" panose="02040503050406030204" pitchFamily="18" charset="0"/>
                              </a:rPr>
                              <m:t>17</m:t>
                            </m:r>
                          </m:sub>
                        </m:sSub>
                      </m:oMath>
                    </m:oMathPara>
                  </a14:m>
                  <a:endParaRPr lang="zh-CN" altLang="en-US" sz="2000" dirty="0"/>
                </a:p>
              </p:txBody>
            </p:sp>
          </mc:Choice>
          <mc:Fallback xmlns="">
            <p:sp>
              <p:nvSpPr>
                <p:cNvPr id="94" name="Oval 93">
                  <a:extLst>
                    <a:ext uri="{FF2B5EF4-FFF2-40B4-BE49-F238E27FC236}">
                      <a16:creationId xmlns:a16="http://schemas.microsoft.com/office/drawing/2014/main" id="{7EE4F5A3-D930-43CC-88F1-94F50977D82A}"/>
                    </a:ext>
                  </a:extLst>
                </p:cNvPr>
                <p:cNvSpPr>
                  <a:spLocks noRot="1" noChangeAspect="1" noMove="1" noResize="1" noEditPoints="1" noAdjustHandles="1" noChangeArrowheads="1" noChangeShapeType="1" noTextEdit="1"/>
                </p:cNvSpPr>
                <p:nvPr/>
              </p:nvSpPr>
              <p:spPr>
                <a:xfrm>
                  <a:off x="6676175" y="5567150"/>
                  <a:ext cx="430553" cy="388568"/>
                </a:xfrm>
                <a:prstGeom prst="ellipse">
                  <a:avLst/>
                </a:prstGeom>
                <a:blipFill>
                  <a:blip r:embed="rId14"/>
                  <a:stretch>
                    <a:fillRect/>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5" name="Oval 94">
                  <a:extLst>
                    <a:ext uri="{FF2B5EF4-FFF2-40B4-BE49-F238E27FC236}">
                      <a16:creationId xmlns:a16="http://schemas.microsoft.com/office/drawing/2014/main" id="{9345D0A4-92FD-4071-93CC-F448CBD03F60}"/>
                    </a:ext>
                  </a:extLst>
                </p:cNvPr>
                <p:cNvSpPr/>
                <p:nvPr/>
              </p:nvSpPr>
              <p:spPr>
                <a:xfrm>
                  <a:off x="7535059" y="5573344"/>
                  <a:ext cx="397832" cy="388568"/>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𝑡𝑚𝑝</m:t>
                            </m:r>
                          </m:e>
                          <m:sub>
                            <m:r>
                              <a:rPr lang="en-US" altLang="zh-CN" sz="2000" i="1">
                                <a:latin typeface="Cambria Math" panose="02040503050406030204" pitchFamily="18" charset="0"/>
                              </a:rPr>
                              <m:t>17</m:t>
                            </m:r>
                          </m:sub>
                        </m:sSub>
                      </m:oMath>
                    </m:oMathPara>
                  </a14:m>
                  <a:endParaRPr lang="zh-CN" altLang="en-US" sz="2000" dirty="0"/>
                </a:p>
              </p:txBody>
            </p:sp>
          </mc:Choice>
          <mc:Fallback xmlns="">
            <p:sp>
              <p:nvSpPr>
                <p:cNvPr id="95" name="Oval 94">
                  <a:extLst>
                    <a:ext uri="{FF2B5EF4-FFF2-40B4-BE49-F238E27FC236}">
                      <a16:creationId xmlns:a16="http://schemas.microsoft.com/office/drawing/2014/main" id="{9345D0A4-92FD-4071-93CC-F448CBD03F60}"/>
                    </a:ext>
                  </a:extLst>
                </p:cNvPr>
                <p:cNvSpPr>
                  <a:spLocks noRot="1" noChangeAspect="1" noMove="1" noResize="1" noEditPoints="1" noAdjustHandles="1" noChangeArrowheads="1" noChangeShapeType="1" noTextEdit="1"/>
                </p:cNvSpPr>
                <p:nvPr/>
              </p:nvSpPr>
              <p:spPr>
                <a:xfrm>
                  <a:off x="7535059" y="5573344"/>
                  <a:ext cx="397832" cy="388568"/>
                </a:xfrm>
                <a:prstGeom prst="ellipse">
                  <a:avLst/>
                </a:prstGeom>
                <a:blipFill>
                  <a:blip r:embed="rId15"/>
                  <a:stretch>
                    <a:fillRect l="-5600"/>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6" name="Oval 95">
                  <a:extLst>
                    <a:ext uri="{FF2B5EF4-FFF2-40B4-BE49-F238E27FC236}">
                      <a16:creationId xmlns:a16="http://schemas.microsoft.com/office/drawing/2014/main" id="{0FF32230-A846-4913-A5FF-086548664879}"/>
                    </a:ext>
                  </a:extLst>
                </p:cNvPr>
                <p:cNvSpPr/>
                <p:nvPr/>
              </p:nvSpPr>
              <p:spPr>
                <a:xfrm>
                  <a:off x="8290624" y="5573344"/>
                  <a:ext cx="388568" cy="388568"/>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𝑜𝑏𝑗</m:t>
                            </m:r>
                          </m:e>
                          <m:sub>
                            <m:r>
                              <a:rPr lang="en-US" altLang="zh-CN" sz="2000" i="1">
                                <a:latin typeface="Cambria Math" panose="02040503050406030204" pitchFamily="18" charset="0"/>
                              </a:rPr>
                              <m:t>17</m:t>
                            </m:r>
                          </m:sub>
                        </m:sSub>
                      </m:oMath>
                    </m:oMathPara>
                  </a14:m>
                  <a:endParaRPr lang="zh-CN" altLang="en-US" sz="2000" dirty="0"/>
                </a:p>
              </p:txBody>
            </p:sp>
          </mc:Choice>
          <mc:Fallback xmlns="">
            <p:sp>
              <p:nvSpPr>
                <p:cNvPr id="96" name="Oval 95">
                  <a:extLst>
                    <a:ext uri="{FF2B5EF4-FFF2-40B4-BE49-F238E27FC236}">
                      <a16:creationId xmlns:a16="http://schemas.microsoft.com/office/drawing/2014/main" id="{0FF32230-A846-4913-A5FF-086548664879}"/>
                    </a:ext>
                  </a:extLst>
                </p:cNvPr>
                <p:cNvSpPr>
                  <a:spLocks noRot="1" noChangeAspect="1" noMove="1" noResize="1" noEditPoints="1" noAdjustHandles="1" noChangeArrowheads="1" noChangeShapeType="1" noTextEdit="1"/>
                </p:cNvSpPr>
                <p:nvPr/>
              </p:nvSpPr>
              <p:spPr>
                <a:xfrm>
                  <a:off x="8290624" y="5573344"/>
                  <a:ext cx="388568" cy="388568"/>
                </a:xfrm>
                <a:prstGeom prst="ellipse">
                  <a:avLst/>
                </a:prstGeom>
                <a:blipFill>
                  <a:blip r:embed="rId16"/>
                  <a:stretch>
                    <a:fillRect l="-2439"/>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100" name="Straight Arrow Connector 99">
              <a:extLst>
                <a:ext uri="{FF2B5EF4-FFF2-40B4-BE49-F238E27FC236}">
                  <a16:creationId xmlns:a16="http://schemas.microsoft.com/office/drawing/2014/main" id="{2D44E900-8CD3-4C75-BC40-7B3C36442D37}"/>
                </a:ext>
              </a:extLst>
            </p:cNvPr>
            <p:cNvCxnSpPr>
              <a:cxnSpLocks/>
              <a:stCxn id="94" idx="0"/>
              <a:endCxn id="89" idx="2"/>
            </p:cNvCxnSpPr>
            <p:nvPr/>
          </p:nvCxnSpPr>
          <p:spPr>
            <a:xfrm flipV="1">
              <a:off x="6891452" y="5328288"/>
              <a:ext cx="0" cy="2388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1" name="Straight Arrow Connector 100">
              <a:extLst>
                <a:ext uri="{FF2B5EF4-FFF2-40B4-BE49-F238E27FC236}">
                  <a16:creationId xmlns:a16="http://schemas.microsoft.com/office/drawing/2014/main" id="{65AB04B2-BF62-4913-9770-863CE373A7AD}"/>
                </a:ext>
              </a:extLst>
            </p:cNvPr>
            <p:cNvCxnSpPr>
              <a:cxnSpLocks/>
              <a:stCxn id="95" idx="0"/>
              <a:endCxn id="90" idx="2"/>
            </p:cNvCxnSpPr>
            <p:nvPr/>
          </p:nvCxnSpPr>
          <p:spPr>
            <a:xfrm flipV="1">
              <a:off x="7733975" y="5328288"/>
              <a:ext cx="4632" cy="24505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2" name="Straight Arrow Connector 101">
              <a:extLst>
                <a:ext uri="{FF2B5EF4-FFF2-40B4-BE49-F238E27FC236}">
                  <a16:creationId xmlns:a16="http://schemas.microsoft.com/office/drawing/2014/main" id="{0885CB8F-27CB-452B-A0A7-B4A5F07820BA}"/>
                </a:ext>
              </a:extLst>
            </p:cNvPr>
            <p:cNvCxnSpPr>
              <a:stCxn id="96" idx="0"/>
              <a:endCxn id="91" idx="2"/>
            </p:cNvCxnSpPr>
            <p:nvPr/>
          </p:nvCxnSpPr>
          <p:spPr>
            <a:xfrm flipV="1">
              <a:off x="8484909" y="5328842"/>
              <a:ext cx="0" cy="24450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7" name="Straight Arrow Connector 106">
              <a:extLst>
                <a:ext uri="{FF2B5EF4-FFF2-40B4-BE49-F238E27FC236}">
                  <a16:creationId xmlns:a16="http://schemas.microsoft.com/office/drawing/2014/main" id="{897E989B-59AC-4F2F-9990-BB9C724953D1}"/>
                </a:ext>
              </a:extLst>
            </p:cNvPr>
            <p:cNvCxnSpPr>
              <a:stCxn id="89" idx="3"/>
              <a:endCxn id="90" idx="1"/>
            </p:cNvCxnSpPr>
            <p:nvPr/>
          </p:nvCxnSpPr>
          <p:spPr>
            <a:xfrm>
              <a:off x="6988796" y="5230944"/>
              <a:ext cx="65246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8" name="Straight Arrow Connector 107">
              <a:extLst>
                <a:ext uri="{FF2B5EF4-FFF2-40B4-BE49-F238E27FC236}">
                  <a16:creationId xmlns:a16="http://schemas.microsoft.com/office/drawing/2014/main" id="{4CFB5AEF-623D-42B2-9952-05EAB6A2E99A}"/>
                </a:ext>
              </a:extLst>
            </p:cNvPr>
            <p:cNvCxnSpPr>
              <a:stCxn id="90" idx="3"/>
              <a:endCxn id="91" idx="1"/>
            </p:cNvCxnSpPr>
            <p:nvPr/>
          </p:nvCxnSpPr>
          <p:spPr>
            <a:xfrm>
              <a:off x="7835951" y="5230944"/>
              <a:ext cx="551614" cy="55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6" name="TextBox 115">
              <a:extLst>
                <a:ext uri="{FF2B5EF4-FFF2-40B4-BE49-F238E27FC236}">
                  <a16:creationId xmlns:a16="http://schemas.microsoft.com/office/drawing/2014/main" id="{5679CEF5-8C50-405E-A408-65AB4B5DF85B}"/>
                </a:ext>
              </a:extLst>
            </p:cNvPr>
            <p:cNvSpPr txBox="1"/>
            <p:nvPr/>
          </p:nvSpPr>
          <p:spPr>
            <a:xfrm>
              <a:off x="7219441" y="5102216"/>
              <a:ext cx="97635" cy="341601"/>
            </a:xfrm>
            <a:prstGeom prst="rect">
              <a:avLst/>
            </a:prstGeom>
            <a:noFill/>
          </p:spPr>
          <p:txBody>
            <a:bodyPr wrap="none" rtlCol="0">
              <a:spAutoFit/>
            </a:bodyPr>
            <a:lstStyle/>
            <a:p>
              <a:endParaRPr lang="zh-CN" altLang="en-US" sz="3600" dirty="0"/>
            </a:p>
          </p:txBody>
        </p:sp>
        <mc:AlternateContent xmlns:mc="http://schemas.openxmlformats.org/markup-compatibility/2006" xmlns:a14="http://schemas.microsoft.com/office/drawing/2010/main">
          <mc:Choice Requires="a14">
            <p:sp>
              <p:nvSpPr>
                <p:cNvPr id="117" name="Rectangle 116">
                  <a:extLst>
                    <a:ext uri="{FF2B5EF4-FFF2-40B4-BE49-F238E27FC236}">
                      <a16:creationId xmlns:a16="http://schemas.microsoft.com/office/drawing/2014/main" id="{E6995429-5405-40A8-BB77-2E3C00E57AC6}"/>
                    </a:ext>
                  </a:extLst>
                </p:cNvPr>
                <p:cNvSpPr/>
                <p:nvPr/>
              </p:nvSpPr>
              <p:spPr>
                <a:xfrm>
                  <a:off x="7043471" y="4992156"/>
                  <a:ext cx="475021" cy="2242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2000" i="1" smtClean="0">
                                <a:solidFill>
                                  <a:schemeClr val="tx1"/>
                                </a:solidFill>
                                <a:latin typeface="Cambria Math" panose="02040503050406030204" pitchFamily="18" charset="0"/>
                              </a:rPr>
                            </m:ctrlPr>
                          </m:sSubPr>
                          <m:e>
                            <m:r>
                              <a:rPr lang="en-US" altLang="zh-CN" sz="2000" i="1">
                                <a:solidFill>
                                  <a:schemeClr val="tx1"/>
                                </a:solidFill>
                                <a:latin typeface="Cambria Math" panose="02040503050406030204" pitchFamily="18" charset="0"/>
                              </a:rPr>
                              <m:t>]</m:t>
                            </m:r>
                          </m:e>
                          <m:sub>
                            <m:r>
                              <a:rPr lang="en-US" altLang="zh-CN" sz="2000" i="1">
                                <a:solidFill>
                                  <a:schemeClr val="tx1"/>
                                </a:solidFill>
                                <a:latin typeface="Cambria Math" panose="02040503050406030204" pitchFamily="18" charset="0"/>
                              </a:rPr>
                              <m:t>𝑎𝑟𝑟𝑎𝑦</m:t>
                            </m:r>
                          </m:sub>
                        </m:sSub>
                      </m:oMath>
                    </m:oMathPara>
                  </a14:m>
                  <a:endParaRPr lang="zh-CN" altLang="en-US" sz="2000" dirty="0">
                    <a:solidFill>
                      <a:schemeClr val="tx1"/>
                    </a:solidFill>
                  </a:endParaRPr>
                </a:p>
              </p:txBody>
            </p:sp>
          </mc:Choice>
          <mc:Fallback xmlns="">
            <p:sp>
              <p:nvSpPr>
                <p:cNvPr id="117" name="Rectangle 116">
                  <a:extLst>
                    <a:ext uri="{FF2B5EF4-FFF2-40B4-BE49-F238E27FC236}">
                      <a16:creationId xmlns:a16="http://schemas.microsoft.com/office/drawing/2014/main" id="{E6995429-5405-40A8-BB77-2E3C00E57AC6}"/>
                    </a:ext>
                  </a:extLst>
                </p:cNvPr>
                <p:cNvSpPr>
                  <a:spLocks noRot="1" noChangeAspect="1" noMove="1" noResize="1" noEditPoints="1" noAdjustHandles="1" noChangeArrowheads="1" noChangeShapeType="1" noTextEdit="1"/>
                </p:cNvSpPr>
                <p:nvPr/>
              </p:nvSpPr>
              <p:spPr>
                <a:xfrm>
                  <a:off x="7043471" y="4992156"/>
                  <a:ext cx="475021" cy="224243"/>
                </a:xfrm>
                <a:prstGeom prst="rect">
                  <a:avLst/>
                </a:prstGeom>
                <a:blipFill>
                  <a:blip r:embed="rId17"/>
                  <a:stretch>
                    <a:fillRect b="-1014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8" name="Rectangle 117">
                  <a:extLst>
                    <a:ext uri="{FF2B5EF4-FFF2-40B4-BE49-F238E27FC236}">
                      <a16:creationId xmlns:a16="http://schemas.microsoft.com/office/drawing/2014/main" id="{AF9F3C1C-C520-4F87-BBA1-02A43CB63537}"/>
                    </a:ext>
                  </a:extLst>
                </p:cNvPr>
                <p:cNvSpPr/>
                <p:nvPr/>
              </p:nvSpPr>
              <p:spPr>
                <a:xfrm>
                  <a:off x="7758229" y="4982178"/>
                  <a:ext cx="569809" cy="21685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2000" i="1" smtClean="0">
                                <a:solidFill>
                                  <a:schemeClr val="tx1"/>
                                </a:solidFill>
                                <a:latin typeface="Cambria Math" panose="02040503050406030204" pitchFamily="18" charset="0"/>
                              </a:rPr>
                            </m:ctrlPr>
                          </m:sSubPr>
                          <m:e>
                            <m:r>
                              <a:rPr lang="en-US" altLang="zh-CN" sz="2000" i="1">
                                <a:solidFill>
                                  <a:schemeClr val="tx1"/>
                                </a:solidFill>
                                <a:latin typeface="Cambria Math" panose="02040503050406030204" pitchFamily="18" charset="0"/>
                              </a:rPr>
                              <m:t>]</m:t>
                            </m:r>
                          </m:e>
                          <m:sub>
                            <m:r>
                              <a:rPr lang="en-US" altLang="zh-CN" sz="2000" i="1">
                                <a:solidFill>
                                  <a:schemeClr val="tx1"/>
                                </a:solidFill>
                                <a:latin typeface="Cambria Math" panose="02040503050406030204" pitchFamily="18" charset="0"/>
                              </a:rPr>
                              <m:t>𝑎𝑟𝑟</m:t>
                            </m:r>
                            <m:r>
                              <a:rPr lang="en-US" altLang="zh-CN" sz="2000" i="1">
                                <a:solidFill>
                                  <a:schemeClr val="tx1"/>
                                </a:solidFill>
                                <a:latin typeface="Cambria Math" panose="02040503050406030204" pitchFamily="18" charset="0"/>
                              </a:rPr>
                              <m:t>_</m:t>
                            </m:r>
                            <m:r>
                              <a:rPr lang="en-US" altLang="zh-CN" sz="2000" i="1">
                                <a:solidFill>
                                  <a:schemeClr val="tx1"/>
                                </a:solidFill>
                                <a:latin typeface="Cambria Math" panose="02040503050406030204" pitchFamily="18" charset="0"/>
                              </a:rPr>
                              <m:t>𝑒𝑙𝑚</m:t>
                            </m:r>
                          </m:sub>
                        </m:sSub>
                      </m:oMath>
                    </m:oMathPara>
                  </a14:m>
                  <a:endParaRPr lang="zh-CN" altLang="en-US" sz="2000" dirty="0">
                    <a:solidFill>
                      <a:schemeClr val="tx1"/>
                    </a:solidFill>
                  </a:endParaRPr>
                </a:p>
              </p:txBody>
            </p:sp>
          </mc:Choice>
          <mc:Fallback xmlns="">
            <p:sp>
              <p:nvSpPr>
                <p:cNvPr id="118" name="Rectangle 117">
                  <a:extLst>
                    <a:ext uri="{FF2B5EF4-FFF2-40B4-BE49-F238E27FC236}">
                      <a16:creationId xmlns:a16="http://schemas.microsoft.com/office/drawing/2014/main" id="{AF9F3C1C-C520-4F87-BBA1-02A43CB63537}"/>
                    </a:ext>
                  </a:extLst>
                </p:cNvPr>
                <p:cNvSpPr>
                  <a:spLocks noRot="1" noChangeAspect="1" noMove="1" noResize="1" noEditPoints="1" noAdjustHandles="1" noChangeArrowheads="1" noChangeShapeType="1" noTextEdit="1"/>
                </p:cNvSpPr>
                <p:nvPr/>
              </p:nvSpPr>
              <p:spPr>
                <a:xfrm>
                  <a:off x="7758229" y="4982178"/>
                  <a:ext cx="569809" cy="216856"/>
                </a:xfrm>
                <a:prstGeom prst="rect">
                  <a:avLst/>
                </a:prstGeom>
                <a:blipFill>
                  <a:blip r:embed="rId18"/>
                  <a:stretch>
                    <a:fillRect b="-13433"/>
                  </a:stretch>
                </a:blipFill>
              </p:spPr>
              <p:txBody>
                <a:bodyPr/>
                <a:lstStyle/>
                <a:p>
                  <a:r>
                    <a:rPr lang="en-US">
                      <a:noFill/>
                    </a:rPr>
                    <a:t> </a:t>
                  </a:r>
                </a:p>
              </p:txBody>
            </p:sp>
          </mc:Fallback>
        </mc:AlternateContent>
      </p:grpSp>
      <p:sp>
        <p:nvSpPr>
          <p:cNvPr id="69" name="Rectangle 68">
            <a:extLst>
              <a:ext uri="{FF2B5EF4-FFF2-40B4-BE49-F238E27FC236}">
                <a16:creationId xmlns:a16="http://schemas.microsoft.com/office/drawing/2014/main" id="{506BA57F-E60F-48CE-B139-BAEBC02368EE}"/>
              </a:ext>
            </a:extLst>
          </p:cNvPr>
          <p:cNvSpPr/>
          <p:nvPr/>
        </p:nvSpPr>
        <p:spPr>
          <a:xfrm>
            <a:off x="630207" y="990600"/>
            <a:ext cx="6151593" cy="5693866"/>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1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runCompare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ISelection</a:t>
            </a:r>
            <a:r>
              <a:rPr lang="en-US" sz="1600" dirty="0">
                <a:ea typeface="Times New Roman" panose="02020603050405020304" pitchFamily="18" charset="0"/>
                <a:cs typeface="Times New Roman" panose="02020603050405020304" pitchFamily="18" charset="0"/>
              </a:rPr>
              <a:t> s){</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2 	</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 input = </a:t>
            </a:r>
            <a:r>
              <a:rPr lang="en-US" sz="1600" dirty="0">
                <a:solidFill>
                  <a:srgbClr val="0000AA"/>
                </a:solidFill>
                <a:ea typeface="Times New Roman" panose="02020603050405020304" pitchFamily="18" charset="0"/>
                <a:cs typeface="Times New Roman" panose="02020603050405020304" pitchFamily="18" charset="0"/>
              </a:rPr>
              <a:t>new</a:t>
            </a:r>
            <a:r>
              <a:rPr lang="en-US" sz="1600" dirty="0">
                <a:ea typeface="Times New Roman" panose="02020603050405020304" pitchFamily="18" charset="0"/>
                <a:cs typeface="Times New Roman" panose="02020603050405020304" pitchFamily="18" charset="0"/>
              </a:rPr>
              <a:t> </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(s);</a:t>
            </a:r>
            <a:r>
              <a:rPr lang="en-US" sz="1600" i="1" dirty="0">
                <a:solidFill>
                  <a:srgbClr val="AAAAAA"/>
                </a:solidFill>
                <a:ea typeface="Times New Roman" panose="02020603050405020304" pitchFamily="18" charset="0"/>
                <a:cs typeface="Times New Roman" panose="02020603050405020304" pitchFamily="18" charset="0"/>
              </a:rPr>
              <a:t>//o2</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3 	</a:t>
            </a:r>
            <a:r>
              <a:rPr lang="en-US" sz="1600" dirty="0" err="1">
                <a:ea typeface="Times New Roman" panose="02020603050405020304" pitchFamily="18" charset="0"/>
                <a:cs typeface="Times New Roman" panose="02020603050405020304" pitchFamily="18" charset="0"/>
              </a:rPr>
              <a:t>openCompareEditorOnPage</a:t>
            </a:r>
            <a:r>
              <a:rPr lang="en-US" sz="1600" dirty="0">
                <a:ea typeface="Times New Roman" panose="02020603050405020304" pitchFamily="18" charset="0"/>
                <a:cs typeface="Times New Roman" panose="02020603050405020304" pitchFamily="18" charset="0"/>
              </a:rPr>
              <a:t>(input, </a:t>
            </a:r>
            <a:r>
              <a:rPr lang="en-US" sz="1600" dirty="0" err="1">
                <a:ea typeface="Times New Roman" panose="02020603050405020304" pitchFamily="18" charset="0"/>
                <a:cs typeface="Times New Roman" panose="02020603050405020304" pitchFamily="18" charset="0"/>
              </a:rPr>
              <a:t>fWorkbenchPage</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4 	</a:t>
            </a:r>
            <a:r>
              <a:rPr lang="en-US" sz="1600" dirty="0" err="1">
                <a:ea typeface="Times New Roman" panose="02020603050405020304" pitchFamily="18" charset="0"/>
                <a:cs typeface="Times New Roman" panose="02020603050405020304" pitchFamily="18" charset="0"/>
              </a:rPr>
              <a:t>useValue</a:t>
            </a:r>
            <a:r>
              <a:rPr lang="en-US" sz="1600" dirty="0">
                <a:ea typeface="Times New Roman" panose="02020603050405020304" pitchFamily="18" charset="0"/>
                <a:cs typeface="Times New Roman" panose="02020603050405020304" pitchFamily="18" charset="0"/>
              </a:rPr>
              <a:t>(input);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5 	... </a:t>
            </a:r>
            <a:r>
              <a:rPr lang="en-US" sz="1600" i="1" dirty="0">
                <a:solidFill>
                  <a:srgbClr val="AAAAAA"/>
                </a:solidFill>
                <a:ea typeface="Times New Roman" panose="02020603050405020304" pitchFamily="18" charset="0"/>
                <a:cs typeface="Times New Roman" panose="02020603050405020304" pitchFamily="18" charset="0"/>
              </a:rPr>
              <a:t>//never use input again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6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7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openCompareEditorOnPage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CompareEditorInput</a:t>
            </a:r>
            <a:r>
              <a:rPr lang="en-US" sz="1600" dirty="0">
                <a:ea typeface="Times New Roman" panose="02020603050405020304" pitchFamily="18" charset="0"/>
                <a:cs typeface="Times New Roman" panose="02020603050405020304" pitchFamily="18" charset="0"/>
              </a:rPr>
              <a:t> 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8 		</a:t>
            </a:r>
            <a:r>
              <a:rPr lang="en-US" sz="1600" dirty="0" err="1">
                <a:ea typeface="Times New Roman" panose="02020603050405020304" pitchFamily="18" charset="0"/>
                <a:cs typeface="Times New Roman" panose="02020603050405020304" pitchFamily="18" charset="0"/>
              </a:rPr>
              <a:t>IWorkbenchPage</a:t>
            </a:r>
            <a:r>
              <a:rPr lang="en-US" sz="1600" dirty="0">
                <a:ea typeface="Times New Roman" panose="02020603050405020304" pitchFamily="18" charset="0"/>
                <a:cs typeface="Times New Roman" panose="02020603050405020304" pitchFamily="18" charset="0"/>
              </a:rPr>
              <a:t> p){</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9 	</a:t>
            </a:r>
            <a:r>
              <a:rPr lang="en-US" sz="1600" dirty="0" err="1">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 info = </a:t>
            </a:r>
            <a:r>
              <a:rPr lang="en-US" sz="1600" dirty="0">
                <a:solidFill>
                  <a:srgbClr val="0000AA"/>
                </a:solidFill>
                <a:ea typeface="Times New Roman" panose="02020603050405020304" pitchFamily="18" charset="0"/>
                <a:cs typeface="Times New Roman" panose="02020603050405020304" pitchFamily="18" charset="0"/>
              </a:rPr>
              <a:t>new</a:t>
            </a:r>
            <a:r>
              <a:rPr lang="en-US" sz="1600" dirty="0">
                <a:ea typeface="Times New Roman" panose="02020603050405020304" pitchFamily="18" charset="0"/>
                <a:cs typeface="Times New Roman" panose="02020603050405020304" pitchFamily="18" charset="0"/>
              </a:rPr>
              <a:t> </a:t>
            </a:r>
            <a:r>
              <a:rPr lang="en-US" sz="1600" dirty="0" err="1">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a:t>
            </a:r>
            <a:r>
              <a:rPr lang="en-US" sz="1600" i="1" dirty="0">
                <a:solidFill>
                  <a:srgbClr val="AAAAAA"/>
                </a:solidFill>
                <a:ea typeface="Times New Roman" panose="02020603050405020304" pitchFamily="18" charset="0"/>
                <a:cs typeface="Times New Roman" panose="02020603050405020304" pitchFamily="18" charset="0"/>
              </a:rPr>
              <a:t>//o9</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10 	</a:t>
            </a:r>
            <a:r>
              <a:rPr lang="en-US" sz="1600" dirty="0" err="1">
                <a:ea typeface="Times New Roman" panose="02020603050405020304" pitchFamily="18" charset="0"/>
                <a:cs typeface="Times New Roman" panose="02020603050405020304" pitchFamily="18" charset="0"/>
              </a:rPr>
              <a:t>info.</a:t>
            </a:r>
            <a:r>
              <a:rPr lang="en-US" sz="1600" dirty="0" err="1">
                <a:solidFill>
                  <a:srgbClr val="1E90FF"/>
                </a:solidFill>
                <a:ea typeface="Times New Roman" panose="02020603050405020304" pitchFamily="18" charset="0"/>
                <a:cs typeface="Times New Roman" panose="02020603050405020304" pitchFamily="18" charset="0"/>
              </a:rPr>
              <a:t>add</a:t>
            </a:r>
            <a:r>
              <a:rPr lang="en-US" sz="1600" dirty="0">
                <a:ea typeface="Times New Roman" panose="02020603050405020304" pitchFamily="18" charset="0"/>
                <a:cs typeface="Times New Roman" panose="02020603050405020304" pitchFamily="18" charset="0"/>
              </a:rPr>
              <a:t>(in); </a:t>
            </a:r>
            <a:r>
              <a:rPr lang="en-US" sz="1600" i="1" dirty="0">
                <a:solidFill>
                  <a:srgbClr val="AAAAAA"/>
                </a:solidFill>
                <a:ea typeface="Times New Roman" panose="02020603050405020304" pitchFamily="18" charset="0"/>
                <a:cs typeface="Times New Roman" panose="02020603050405020304" pitchFamily="18" charset="0"/>
              </a:rPr>
              <a:t>//input is added into an </a:t>
            </a:r>
            <a:r>
              <a:rPr lang="en-US" sz="1600" i="1" dirty="0" err="1">
                <a:solidFill>
                  <a:srgbClr val="AAAAAA"/>
                </a:solidFill>
                <a:ea typeface="Times New Roman" panose="02020603050405020304" pitchFamily="18" charset="0"/>
                <a:cs typeface="Times New Roman" panose="02020603050405020304" pitchFamily="18" charset="0"/>
              </a:rPr>
              <a:t>ArrayList</a:t>
            </a:r>
            <a:r>
              <a:rPr lang="en-US" sz="1600" i="1" dirty="0">
                <a:solidFill>
                  <a:srgbClr val="AAAAAA"/>
                </a:solidFill>
                <a:ea typeface="Times New Roman" panose="02020603050405020304" pitchFamily="18" charset="0"/>
                <a:cs typeface="Times New Roman" panose="02020603050405020304" pitchFamily="18" charset="0"/>
              </a:rPr>
              <a:t> in info</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11 	</a:t>
            </a:r>
            <a:r>
              <a:rPr lang="en-US" sz="1600" dirty="0" err="1">
                <a:ea typeface="Times New Roman" panose="02020603050405020304" pitchFamily="18" charset="0"/>
                <a:cs typeface="Times New Roman" panose="02020603050405020304" pitchFamily="18" charset="0"/>
              </a:rPr>
              <a:t>Editor.</a:t>
            </a:r>
            <a:r>
              <a:rPr lang="en-US" sz="1600" dirty="0" err="1">
                <a:solidFill>
                  <a:srgbClr val="1E90FF"/>
                </a:solidFill>
                <a:ea typeface="Times New Roman" panose="02020603050405020304" pitchFamily="18" charset="0"/>
                <a:cs typeface="Times New Roman" panose="02020603050405020304" pitchFamily="18" charset="0"/>
              </a:rPr>
              <a:t>addHistoryItem</a:t>
            </a:r>
            <a:r>
              <a:rPr lang="en-US" sz="1600" dirty="0">
                <a:ea typeface="Times New Roman" panose="02020603050405020304" pitchFamily="18" charset="0"/>
                <a:cs typeface="Times New Roman" panose="02020603050405020304" pitchFamily="18" charset="0"/>
              </a:rPr>
              <a:t>(info); </a:t>
            </a:r>
            <a:r>
              <a:rPr lang="en-US" sz="1600" i="1" dirty="0">
                <a:solidFill>
                  <a:srgbClr val="AAAAAA"/>
                </a:solidFill>
                <a:ea typeface="Times New Roman" panose="02020603050405020304" pitchFamily="18" charset="0"/>
                <a:cs typeface="Times New Roman" panose="02020603050405020304" pitchFamily="18" charset="0"/>
              </a:rPr>
              <a:t>// info is cached</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12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13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useValue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 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14 	p = </a:t>
            </a:r>
            <a:r>
              <a:rPr lang="en-US" sz="1600" dirty="0" err="1">
                <a:ea typeface="Times New Roman" panose="02020603050405020304" pitchFamily="18" charset="0"/>
                <a:cs typeface="Times New Roman" panose="02020603050405020304" pitchFamily="18" charset="0"/>
              </a:rPr>
              <a:t>in.</a:t>
            </a:r>
            <a:r>
              <a:rPr lang="en-US" sz="1600" dirty="0" err="1">
                <a:solidFill>
                  <a:srgbClr val="1E90FF"/>
                </a:solidFill>
                <a:ea typeface="Times New Roman" panose="02020603050405020304" pitchFamily="18" charset="0"/>
                <a:cs typeface="Times New Roman" panose="02020603050405020304" pitchFamily="18" charset="0"/>
              </a:rPr>
              <a:t>value</a:t>
            </a:r>
            <a:r>
              <a:rPr lang="en-US" sz="1600" dirty="0">
                <a:ea typeface="Times New Roman" panose="02020603050405020304" pitchFamily="18" charset="0"/>
                <a:cs typeface="Times New Roman" panose="02020603050405020304" pitchFamily="18" charset="0"/>
              </a:rPr>
              <a:t>; ...</a:t>
            </a:r>
            <a:r>
              <a:rPr lang="en-US" sz="1600" i="1" dirty="0">
                <a:solidFill>
                  <a:srgbClr val="AAAAAA"/>
                </a:solidFill>
                <a:ea typeface="Times New Roman" panose="02020603050405020304" pitchFamily="18" charset="0"/>
                <a:cs typeface="Times New Roman" panose="02020603050405020304" pitchFamily="18" charset="0"/>
              </a:rPr>
              <a:t>//last use site of o2</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15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16 </a:t>
            </a:r>
            <a:r>
              <a:rPr lang="en-US" sz="1600" dirty="0">
                <a:solidFill>
                  <a:srgbClr val="0000AA"/>
                </a:solidFill>
                <a:ea typeface="Times New Roman" panose="02020603050405020304" pitchFamily="18" charset="0"/>
                <a:cs typeface="Times New Roman" panose="02020603050405020304" pitchFamily="18" charset="0"/>
              </a:rPr>
              <a:t>class</a:t>
            </a:r>
            <a:r>
              <a:rPr lang="en-US" sz="1600" dirty="0">
                <a:ea typeface="Times New Roman" panose="02020603050405020304" pitchFamily="18" charset="0"/>
                <a:cs typeface="Times New Roman" panose="02020603050405020304" pitchFamily="18" charset="0"/>
              </a:rPr>
              <a:t> </a:t>
            </a:r>
            <a:r>
              <a:rPr lang="en-US" sz="1600" u="sng" dirty="0" err="1">
                <a:solidFill>
                  <a:srgbClr val="00AA00"/>
                </a:solidFill>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17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a:solidFill>
                  <a:srgbClr val="00AA00"/>
                </a:solidFill>
                <a:ea typeface="Times New Roman" panose="02020603050405020304" pitchFamily="18" charset="0"/>
                <a:cs typeface="Times New Roman" panose="02020603050405020304" pitchFamily="18" charset="0"/>
              </a:rPr>
              <a:t>add</a:t>
            </a:r>
            <a:r>
              <a:rPr lang="en-US" sz="1600" dirty="0">
                <a:ea typeface="Times New Roman" panose="02020603050405020304" pitchFamily="18" charset="0"/>
                <a:cs typeface="Times New Roman" panose="02020603050405020304" pitchFamily="18" charset="0"/>
              </a:rPr>
              <a:t>(Object obj){</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18 		Object[] </a:t>
            </a:r>
            <a:r>
              <a:rPr lang="en-US" sz="1600" dirty="0" err="1">
                <a:ea typeface="Times New Roman" panose="02020603050405020304" pitchFamily="18" charset="0"/>
                <a:cs typeface="Times New Roman" panose="02020603050405020304" pitchFamily="18" charset="0"/>
              </a:rPr>
              <a:t>tmp</a:t>
            </a:r>
            <a:r>
              <a:rPr lang="en-US" sz="1600" dirty="0">
                <a:ea typeface="Times New Roman" panose="02020603050405020304" pitchFamily="18" charset="0"/>
                <a:cs typeface="Times New Roman" panose="02020603050405020304" pitchFamily="18" charset="0"/>
              </a:rPr>
              <a:t> = </a:t>
            </a:r>
            <a:r>
              <a:rPr lang="en-US" sz="1600" dirty="0" err="1">
                <a:solidFill>
                  <a:srgbClr val="0000AA"/>
                </a:solidFill>
                <a:ea typeface="Times New Roman" panose="02020603050405020304" pitchFamily="18" charset="0"/>
                <a:cs typeface="Times New Roman" panose="02020603050405020304" pitchFamily="18" charset="0"/>
              </a:rPr>
              <a:t>this</a:t>
            </a:r>
            <a:r>
              <a:rPr lang="en-US" sz="1600" dirty="0" err="1">
                <a:ea typeface="Times New Roman" panose="02020603050405020304" pitchFamily="18" charset="0"/>
                <a:cs typeface="Times New Roman" panose="02020603050405020304" pitchFamily="18" charset="0"/>
              </a:rPr>
              <a:t>.</a:t>
            </a:r>
            <a:r>
              <a:rPr lang="en-US" sz="1600" dirty="0" err="1">
                <a:solidFill>
                  <a:srgbClr val="1E90FF"/>
                </a:solidFill>
                <a:ea typeface="Times New Roman" panose="02020603050405020304" pitchFamily="18" charset="0"/>
                <a:cs typeface="Times New Roman" panose="02020603050405020304" pitchFamily="18" charset="0"/>
              </a:rPr>
              <a:t>array</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19 		</a:t>
            </a:r>
            <a:r>
              <a:rPr lang="en-US" sz="1600" dirty="0" err="1">
                <a:ea typeface="Times New Roman" panose="02020603050405020304" pitchFamily="18" charset="0"/>
                <a:cs typeface="Times New Roman" panose="02020603050405020304" pitchFamily="18" charset="0"/>
              </a:rPr>
              <a:t>tmp</a:t>
            </a:r>
            <a:r>
              <a:rPr lang="en-US" sz="1600" dirty="0">
                <a:ea typeface="Times New Roman" panose="02020603050405020304" pitchFamily="18" charset="0"/>
                <a:cs typeface="Times New Roman" panose="02020603050405020304" pitchFamily="18" charset="0"/>
              </a:rPr>
              <a:t>[...] = obj;</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20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21 }</a:t>
            </a:r>
            <a:endParaRPr lang="en-US" sz="1600" dirty="0">
              <a:effectLst/>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9325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575946-4BBD-4073-8BE9-45C2D5E26AD7}"/>
              </a:ext>
            </a:extLst>
          </p:cNvPr>
          <p:cNvSpPr/>
          <p:nvPr/>
        </p:nvSpPr>
        <p:spPr>
          <a:xfrm>
            <a:off x="348908" y="1145298"/>
            <a:ext cx="6432892" cy="5262979"/>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1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runCompare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ISelection</a:t>
            </a:r>
            <a:r>
              <a:rPr lang="en-US" sz="1600" dirty="0">
                <a:ea typeface="Times New Roman" panose="02020603050405020304" pitchFamily="18" charset="0"/>
                <a:cs typeface="Times New Roman" panose="02020603050405020304" pitchFamily="18" charset="0"/>
              </a:rPr>
              <a:t> s){</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2 	</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 input = </a:t>
            </a:r>
            <a:r>
              <a:rPr lang="en-US" sz="1600" dirty="0">
                <a:solidFill>
                  <a:srgbClr val="0000AA"/>
                </a:solidFill>
                <a:ea typeface="Times New Roman" panose="02020603050405020304" pitchFamily="18" charset="0"/>
                <a:cs typeface="Times New Roman" panose="02020603050405020304" pitchFamily="18" charset="0"/>
              </a:rPr>
              <a:t>new</a:t>
            </a:r>
            <a:r>
              <a:rPr lang="en-US" sz="1600" dirty="0">
                <a:ea typeface="Times New Roman" panose="02020603050405020304" pitchFamily="18" charset="0"/>
                <a:cs typeface="Times New Roman" panose="02020603050405020304" pitchFamily="18" charset="0"/>
              </a:rPr>
              <a:t> </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(s);</a:t>
            </a:r>
            <a:r>
              <a:rPr lang="en-US" sz="1600" i="1" dirty="0">
                <a:solidFill>
                  <a:srgbClr val="AAAAAA"/>
                </a:solidFill>
                <a:ea typeface="Times New Roman" panose="02020603050405020304" pitchFamily="18" charset="0"/>
                <a:cs typeface="Times New Roman" panose="02020603050405020304" pitchFamily="18" charset="0"/>
              </a:rPr>
              <a:t>//o2</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3 	</a:t>
            </a:r>
            <a:r>
              <a:rPr lang="en-US" sz="1600" dirty="0" err="1">
                <a:ea typeface="Times New Roman" panose="02020603050405020304" pitchFamily="18" charset="0"/>
                <a:cs typeface="Times New Roman" panose="02020603050405020304" pitchFamily="18" charset="0"/>
              </a:rPr>
              <a:t>openCompareEditorOnPage</a:t>
            </a:r>
            <a:r>
              <a:rPr lang="en-US" sz="1600" dirty="0">
                <a:ea typeface="Times New Roman" panose="02020603050405020304" pitchFamily="18" charset="0"/>
                <a:cs typeface="Times New Roman" panose="02020603050405020304" pitchFamily="18" charset="0"/>
              </a:rPr>
              <a:t>(input, </a:t>
            </a:r>
            <a:r>
              <a:rPr lang="en-US" sz="1600" dirty="0" err="1">
                <a:ea typeface="Times New Roman" panose="02020603050405020304" pitchFamily="18" charset="0"/>
                <a:cs typeface="Times New Roman" panose="02020603050405020304" pitchFamily="18" charset="0"/>
              </a:rPr>
              <a:t>fWorkbenchPage</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4 	</a:t>
            </a:r>
            <a:r>
              <a:rPr lang="en-US" sz="1600" dirty="0" err="1">
                <a:ea typeface="Times New Roman" panose="02020603050405020304" pitchFamily="18" charset="0"/>
                <a:cs typeface="Times New Roman" panose="02020603050405020304" pitchFamily="18" charset="0"/>
              </a:rPr>
              <a:t>useValue</a:t>
            </a:r>
            <a:r>
              <a:rPr lang="en-US" sz="1600" dirty="0">
                <a:ea typeface="Times New Roman" panose="02020603050405020304" pitchFamily="18" charset="0"/>
                <a:cs typeface="Times New Roman" panose="02020603050405020304" pitchFamily="18" charset="0"/>
              </a:rPr>
              <a:t>(input);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5 	... </a:t>
            </a:r>
            <a:r>
              <a:rPr lang="en-US" sz="1600" i="1" dirty="0">
                <a:solidFill>
                  <a:srgbClr val="AAAAAA"/>
                </a:solidFill>
                <a:ea typeface="Times New Roman" panose="02020603050405020304" pitchFamily="18" charset="0"/>
                <a:cs typeface="Times New Roman" panose="02020603050405020304" pitchFamily="18" charset="0"/>
              </a:rPr>
              <a:t>//never use input again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6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7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openCompareEditorOnPage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CompareEditorInput</a:t>
            </a:r>
            <a:r>
              <a:rPr lang="en-US" sz="1600" dirty="0">
                <a:ea typeface="Times New Roman" panose="02020603050405020304" pitchFamily="18" charset="0"/>
                <a:cs typeface="Times New Roman" panose="02020603050405020304" pitchFamily="18" charset="0"/>
              </a:rPr>
              <a:t> 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8 		</a:t>
            </a:r>
            <a:r>
              <a:rPr lang="en-US" sz="1600" dirty="0" err="1">
                <a:ea typeface="Times New Roman" panose="02020603050405020304" pitchFamily="18" charset="0"/>
                <a:cs typeface="Times New Roman" panose="02020603050405020304" pitchFamily="18" charset="0"/>
              </a:rPr>
              <a:t>IWorkbenchPage</a:t>
            </a:r>
            <a:r>
              <a:rPr lang="en-US" sz="1600" dirty="0">
                <a:ea typeface="Times New Roman" panose="02020603050405020304" pitchFamily="18" charset="0"/>
                <a:cs typeface="Times New Roman" panose="02020603050405020304" pitchFamily="18" charset="0"/>
              </a:rPr>
              <a:t> p){</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9 	</a:t>
            </a:r>
            <a:r>
              <a:rPr lang="en-US" sz="1600" dirty="0" err="1">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 info = </a:t>
            </a:r>
            <a:r>
              <a:rPr lang="en-US" sz="1600" dirty="0">
                <a:solidFill>
                  <a:srgbClr val="0000AA"/>
                </a:solidFill>
                <a:ea typeface="Times New Roman" panose="02020603050405020304" pitchFamily="18" charset="0"/>
                <a:cs typeface="Times New Roman" panose="02020603050405020304" pitchFamily="18" charset="0"/>
              </a:rPr>
              <a:t>new</a:t>
            </a:r>
            <a:r>
              <a:rPr lang="en-US" sz="1600" dirty="0">
                <a:ea typeface="Times New Roman" panose="02020603050405020304" pitchFamily="18" charset="0"/>
                <a:cs typeface="Times New Roman" panose="02020603050405020304" pitchFamily="18" charset="0"/>
              </a:rPr>
              <a:t> </a:t>
            </a:r>
            <a:r>
              <a:rPr lang="en-US" sz="1600" dirty="0" err="1">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a:t>
            </a:r>
            <a:r>
              <a:rPr lang="en-US" sz="1600" i="1" dirty="0">
                <a:solidFill>
                  <a:srgbClr val="AAAAAA"/>
                </a:solidFill>
                <a:ea typeface="Times New Roman" panose="02020603050405020304" pitchFamily="18" charset="0"/>
                <a:cs typeface="Times New Roman" panose="02020603050405020304" pitchFamily="18" charset="0"/>
              </a:rPr>
              <a:t>//o9</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10 	</a:t>
            </a:r>
            <a:r>
              <a:rPr lang="en-US" sz="1600" dirty="0" err="1">
                <a:ea typeface="Times New Roman" panose="02020603050405020304" pitchFamily="18" charset="0"/>
                <a:cs typeface="Times New Roman" panose="02020603050405020304" pitchFamily="18" charset="0"/>
              </a:rPr>
              <a:t>info.</a:t>
            </a:r>
            <a:r>
              <a:rPr lang="en-US" sz="1600" dirty="0" err="1">
                <a:solidFill>
                  <a:srgbClr val="1E90FF"/>
                </a:solidFill>
                <a:ea typeface="Times New Roman" panose="02020603050405020304" pitchFamily="18" charset="0"/>
                <a:cs typeface="Times New Roman" panose="02020603050405020304" pitchFamily="18" charset="0"/>
              </a:rPr>
              <a:t>add</a:t>
            </a:r>
            <a:r>
              <a:rPr lang="en-US" sz="1600" dirty="0">
                <a:ea typeface="Times New Roman" panose="02020603050405020304" pitchFamily="18" charset="0"/>
                <a:cs typeface="Times New Roman" panose="02020603050405020304" pitchFamily="18" charset="0"/>
              </a:rPr>
              <a:t>(in); </a:t>
            </a:r>
            <a:r>
              <a:rPr lang="en-US" sz="1600" i="1" dirty="0">
                <a:solidFill>
                  <a:srgbClr val="AAAAAA"/>
                </a:solidFill>
                <a:ea typeface="Times New Roman" panose="02020603050405020304" pitchFamily="18" charset="0"/>
                <a:cs typeface="Times New Roman" panose="02020603050405020304" pitchFamily="18" charset="0"/>
              </a:rPr>
              <a:t>//input is added into an </a:t>
            </a:r>
            <a:r>
              <a:rPr lang="en-US" sz="1600" i="1" dirty="0" err="1">
                <a:solidFill>
                  <a:srgbClr val="AAAAAA"/>
                </a:solidFill>
                <a:ea typeface="Times New Roman" panose="02020603050405020304" pitchFamily="18" charset="0"/>
                <a:cs typeface="Times New Roman" panose="02020603050405020304" pitchFamily="18" charset="0"/>
              </a:rPr>
              <a:t>ArrayList</a:t>
            </a:r>
            <a:r>
              <a:rPr lang="en-US" sz="1600" i="1" dirty="0">
                <a:solidFill>
                  <a:srgbClr val="AAAAAA"/>
                </a:solidFill>
                <a:ea typeface="Times New Roman" panose="02020603050405020304" pitchFamily="18" charset="0"/>
                <a:cs typeface="Times New Roman" panose="02020603050405020304" pitchFamily="18" charset="0"/>
              </a:rPr>
              <a:t> in info</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11 	</a:t>
            </a:r>
            <a:r>
              <a:rPr lang="en-US" sz="1600" dirty="0" err="1">
                <a:ea typeface="Times New Roman" panose="02020603050405020304" pitchFamily="18" charset="0"/>
                <a:cs typeface="Times New Roman" panose="02020603050405020304" pitchFamily="18" charset="0"/>
              </a:rPr>
              <a:t>Editor.</a:t>
            </a:r>
            <a:r>
              <a:rPr lang="en-US" sz="1600" dirty="0" err="1">
                <a:solidFill>
                  <a:srgbClr val="1E90FF"/>
                </a:solidFill>
                <a:ea typeface="Times New Roman" panose="02020603050405020304" pitchFamily="18" charset="0"/>
                <a:cs typeface="Times New Roman" panose="02020603050405020304" pitchFamily="18" charset="0"/>
              </a:rPr>
              <a:t>addHistoryItem</a:t>
            </a:r>
            <a:r>
              <a:rPr lang="en-US" sz="1600" dirty="0">
                <a:ea typeface="Times New Roman" panose="02020603050405020304" pitchFamily="18" charset="0"/>
                <a:cs typeface="Times New Roman" panose="02020603050405020304" pitchFamily="18" charset="0"/>
              </a:rPr>
              <a:t>(info); </a:t>
            </a:r>
            <a:r>
              <a:rPr lang="en-US" sz="1600" i="1" dirty="0">
                <a:solidFill>
                  <a:srgbClr val="AAAAAA"/>
                </a:solidFill>
                <a:ea typeface="Times New Roman" panose="02020603050405020304" pitchFamily="18" charset="0"/>
                <a:cs typeface="Times New Roman" panose="02020603050405020304" pitchFamily="18" charset="0"/>
              </a:rPr>
              <a:t>// info is cached</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12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13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useValue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 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14 	p = </a:t>
            </a:r>
            <a:r>
              <a:rPr lang="en-US" sz="1600" dirty="0" err="1">
                <a:ea typeface="Times New Roman" panose="02020603050405020304" pitchFamily="18" charset="0"/>
                <a:cs typeface="Times New Roman" panose="02020603050405020304" pitchFamily="18" charset="0"/>
              </a:rPr>
              <a:t>in.</a:t>
            </a:r>
            <a:r>
              <a:rPr lang="en-US" sz="1600" dirty="0" err="1">
                <a:solidFill>
                  <a:srgbClr val="1E90FF"/>
                </a:solidFill>
                <a:ea typeface="Times New Roman" panose="02020603050405020304" pitchFamily="18" charset="0"/>
                <a:cs typeface="Times New Roman" panose="02020603050405020304" pitchFamily="18" charset="0"/>
              </a:rPr>
              <a:t>value</a:t>
            </a:r>
            <a:r>
              <a:rPr lang="en-US" sz="1600" dirty="0">
                <a:ea typeface="Times New Roman" panose="02020603050405020304" pitchFamily="18" charset="0"/>
                <a:cs typeface="Times New Roman" panose="02020603050405020304" pitchFamily="18" charset="0"/>
              </a:rPr>
              <a:t>; ...</a:t>
            </a:r>
            <a:r>
              <a:rPr lang="en-US" sz="1600" i="1" dirty="0">
                <a:solidFill>
                  <a:srgbClr val="AAAAAA"/>
                </a:solidFill>
                <a:ea typeface="Times New Roman" panose="02020603050405020304" pitchFamily="18" charset="0"/>
                <a:cs typeface="Times New Roman" panose="02020603050405020304" pitchFamily="18" charset="0"/>
              </a:rPr>
              <a:t>//last use site of o2</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15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16 </a:t>
            </a:r>
            <a:r>
              <a:rPr lang="en-US" sz="1600" dirty="0">
                <a:solidFill>
                  <a:srgbClr val="0000AA"/>
                </a:solidFill>
                <a:ea typeface="Times New Roman" panose="02020603050405020304" pitchFamily="18" charset="0"/>
                <a:cs typeface="Times New Roman" panose="02020603050405020304" pitchFamily="18" charset="0"/>
              </a:rPr>
              <a:t>class</a:t>
            </a:r>
            <a:r>
              <a:rPr lang="en-US" sz="1600" dirty="0">
                <a:ea typeface="Times New Roman" panose="02020603050405020304" pitchFamily="18" charset="0"/>
                <a:cs typeface="Times New Roman" panose="02020603050405020304" pitchFamily="18" charset="0"/>
              </a:rPr>
              <a:t> </a:t>
            </a:r>
            <a:r>
              <a:rPr lang="en-US" sz="1600" u="sng" dirty="0" err="1">
                <a:solidFill>
                  <a:srgbClr val="00AA00"/>
                </a:solidFill>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17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a:solidFill>
                  <a:srgbClr val="00AA00"/>
                </a:solidFill>
                <a:ea typeface="Times New Roman" panose="02020603050405020304" pitchFamily="18" charset="0"/>
                <a:cs typeface="Times New Roman" panose="02020603050405020304" pitchFamily="18" charset="0"/>
              </a:rPr>
              <a:t>add</a:t>
            </a:r>
            <a:r>
              <a:rPr lang="en-US" sz="1600" dirty="0">
                <a:ea typeface="Times New Roman" panose="02020603050405020304" pitchFamily="18" charset="0"/>
                <a:cs typeface="Times New Roman" panose="02020603050405020304" pitchFamily="18" charset="0"/>
              </a:rPr>
              <a:t>(Object obj){</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18 		Object[] </a:t>
            </a:r>
            <a:r>
              <a:rPr lang="en-US" sz="1600" dirty="0" err="1">
                <a:ea typeface="Times New Roman" panose="02020603050405020304" pitchFamily="18" charset="0"/>
                <a:cs typeface="Times New Roman" panose="02020603050405020304" pitchFamily="18" charset="0"/>
              </a:rPr>
              <a:t>tmp</a:t>
            </a:r>
            <a:r>
              <a:rPr lang="en-US" sz="1600" dirty="0">
                <a:ea typeface="Times New Roman" panose="02020603050405020304" pitchFamily="18" charset="0"/>
                <a:cs typeface="Times New Roman" panose="02020603050405020304" pitchFamily="18" charset="0"/>
              </a:rPr>
              <a:t> = </a:t>
            </a:r>
            <a:r>
              <a:rPr lang="en-US" sz="1600" dirty="0" err="1">
                <a:solidFill>
                  <a:srgbClr val="0000AA"/>
                </a:solidFill>
                <a:ea typeface="Times New Roman" panose="02020603050405020304" pitchFamily="18" charset="0"/>
                <a:cs typeface="Times New Roman" panose="02020603050405020304" pitchFamily="18" charset="0"/>
              </a:rPr>
              <a:t>this</a:t>
            </a:r>
            <a:r>
              <a:rPr lang="en-US" sz="1600" dirty="0" err="1">
                <a:ea typeface="Times New Roman" panose="02020603050405020304" pitchFamily="18" charset="0"/>
                <a:cs typeface="Times New Roman" panose="02020603050405020304" pitchFamily="18" charset="0"/>
              </a:rPr>
              <a:t>.</a:t>
            </a:r>
            <a:r>
              <a:rPr lang="en-US" sz="1600" dirty="0" err="1">
                <a:solidFill>
                  <a:srgbClr val="1E90FF"/>
                </a:solidFill>
                <a:ea typeface="Times New Roman" panose="02020603050405020304" pitchFamily="18" charset="0"/>
                <a:cs typeface="Times New Roman" panose="02020603050405020304" pitchFamily="18" charset="0"/>
              </a:rPr>
              <a:t>array</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19 		</a:t>
            </a:r>
            <a:r>
              <a:rPr lang="en-US" sz="1600" dirty="0" err="1">
                <a:ea typeface="Times New Roman" panose="02020603050405020304" pitchFamily="18" charset="0"/>
                <a:cs typeface="Times New Roman" panose="02020603050405020304" pitchFamily="18" charset="0"/>
              </a:rPr>
              <a:t>tmp</a:t>
            </a:r>
            <a:r>
              <a:rPr lang="en-US" sz="1600" dirty="0">
                <a:ea typeface="Times New Roman" panose="02020603050405020304" pitchFamily="18" charset="0"/>
                <a:cs typeface="Times New Roman" panose="02020603050405020304" pitchFamily="18" charset="0"/>
              </a:rPr>
              <a:t>[...] = obj;</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20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21 }</a:t>
            </a:r>
            <a:endParaRPr lang="en-US" sz="1600" dirty="0">
              <a:effectLst/>
              <a:ea typeface="DengXian" panose="02010600030101010101" pitchFamily="2" charset="-122"/>
              <a:cs typeface="Times New Roman" panose="02020603050405020304" pitchFamily="18" charset="0"/>
            </a:endParaRPr>
          </a:p>
        </p:txBody>
      </p:sp>
      <p:sp>
        <p:nvSpPr>
          <p:cNvPr id="2" name="Title 1"/>
          <p:cNvSpPr>
            <a:spLocks noGrp="1"/>
          </p:cNvSpPr>
          <p:nvPr>
            <p:ph type="title"/>
          </p:nvPr>
        </p:nvSpPr>
        <p:spPr>
          <a:xfrm>
            <a:off x="1143937" y="233820"/>
            <a:ext cx="9906000" cy="1143000"/>
          </a:xfrm>
        </p:spPr>
        <p:txBody>
          <a:bodyPr/>
          <a:lstStyle/>
          <a:p>
            <a:r>
              <a:rPr lang="en-US" altLang="zh-CN" sz="5400" dirty="0"/>
              <a:t>SPG: Symbolic points-to graph</a:t>
            </a:r>
            <a:endParaRPr lang="zh-CN" altLang="en-US" sz="5400" dirty="0"/>
          </a:p>
        </p:txBody>
      </p:sp>
      <p:sp>
        <p:nvSpPr>
          <p:cNvPr id="90" name="Rectangle: Rounded Corners 89">
            <a:extLst>
              <a:ext uri="{FF2B5EF4-FFF2-40B4-BE49-F238E27FC236}">
                <a16:creationId xmlns:a16="http://schemas.microsoft.com/office/drawing/2014/main" id="{1BB5ED50-E053-4CD6-9949-A1E5007601E2}"/>
              </a:ext>
            </a:extLst>
          </p:cNvPr>
          <p:cNvSpPr/>
          <p:nvPr/>
        </p:nvSpPr>
        <p:spPr>
          <a:xfrm>
            <a:off x="345474" y="5139986"/>
            <a:ext cx="5746598" cy="928692"/>
          </a:xfrm>
          <a:prstGeom prst="roundRect">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grpSp>
        <p:nvGrpSpPr>
          <p:cNvPr id="19" name="Group 18">
            <a:extLst>
              <a:ext uri="{FF2B5EF4-FFF2-40B4-BE49-F238E27FC236}">
                <a16:creationId xmlns:a16="http://schemas.microsoft.com/office/drawing/2014/main" id="{FB6148D8-FCA4-4713-9E46-A430FF3AB4A9}"/>
              </a:ext>
            </a:extLst>
          </p:cNvPr>
          <p:cNvGrpSpPr/>
          <p:nvPr/>
        </p:nvGrpSpPr>
        <p:grpSpPr>
          <a:xfrm>
            <a:off x="6325733" y="4598482"/>
            <a:ext cx="3504067" cy="1750035"/>
            <a:chOff x="6325733" y="4598482"/>
            <a:chExt cx="3504067" cy="1750035"/>
          </a:xfrm>
        </p:grpSpPr>
        <mc:AlternateContent xmlns:mc="http://schemas.openxmlformats.org/markup-compatibility/2006" xmlns:a14="http://schemas.microsoft.com/office/drawing/2010/main">
          <mc:Choice Requires="a14">
            <p:sp>
              <p:nvSpPr>
                <p:cNvPr id="58" name="Rectangle 57">
                  <a:extLst>
                    <a:ext uri="{FF2B5EF4-FFF2-40B4-BE49-F238E27FC236}">
                      <a16:creationId xmlns:a16="http://schemas.microsoft.com/office/drawing/2014/main" id="{0BFB3C72-5103-47F4-96B6-2FAE42EEED3A}"/>
                    </a:ext>
                  </a:extLst>
                </p:cNvPr>
                <p:cNvSpPr/>
                <p:nvPr/>
              </p:nvSpPr>
              <p:spPr>
                <a:xfrm>
                  <a:off x="6678564" y="4835390"/>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i="1">
                                <a:solidFill>
                                  <a:schemeClr val="tx1"/>
                                </a:solidFill>
                                <a:latin typeface="Cambria Math" panose="02040503050406030204" pitchFamily="18" charset="0"/>
                              </a:rPr>
                              <m:t>1</m:t>
                            </m:r>
                          </m:sub>
                        </m:sSub>
                      </m:oMath>
                    </m:oMathPara>
                  </a14:m>
                  <a:endParaRPr lang="zh-CN" altLang="en-US" sz="1600" dirty="0">
                    <a:solidFill>
                      <a:schemeClr val="tx1"/>
                    </a:solidFill>
                  </a:endParaRPr>
                </a:p>
              </p:txBody>
            </p:sp>
          </mc:Choice>
          <mc:Fallback xmlns="">
            <p:sp>
              <p:nvSpPr>
                <p:cNvPr id="58" name="Rectangle 57">
                  <a:extLst>
                    <a:ext uri="{FF2B5EF4-FFF2-40B4-BE49-F238E27FC236}">
                      <a16:creationId xmlns:a16="http://schemas.microsoft.com/office/drawing/2014/main" id="{0BFB3C72-5103-47F4-96B6-2FAE42EEED3A}"/>
                    </a:ext>
                  </a:extLst>
                </p:cNvPr>
                <p:cNvSpPr>
                  <a:spLocks noRot="1" noChangeAspect="1" noMove="1" noResize="1" noEditPoints="1" noAdjustHandles="1" noChangeArrowheads="1" noChangeShapeType="1" noTextEdit="1"/>
                </p:cNvSpPr>
                <p:nvPr/>
              </p:nvSpPr>
              <p:spPr>
                <a:xfrm>
                  <a:off x="6678564" y="4835390"/>
                  <a:ext cx="304596" cy="30459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Rectangle 58">
                  <a:extLst>
                    <a:ext uri="{FF2B5EF4-FFF2-40B4-BE49-F238E27FC236}">
                      <a16:creationId xmlns:a16="http://schemas.microsoft.com/office/drawing/2014/main" id="{61FEF66F-BF1F-41EA-81E0-AFBC34CFF51B}"/>
                    </a:ext>
                  </a:extLst>
                </p:cNvPr>
                <p:cNvSpPr/>
                <p:nvPr/>
              </p:nvSpPr>
              <p:spPr>
                <a:xfrm>
                  <a:off x="8003973" y="4835390"/>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i="1">
                                <a:solidFill>
                                  <a:schemeClr val="tx1"/>
                                </a:solidFill>
                                <a:latin typeface="Cambria Math" panose="02040503050406030204" pitchFamily="18" charset="0"/>
                              </a:rPr>
                              <m:t>2</m:t>
                            </m:r>
                          </m:sub>
                        </m:sSub>
                      </m:oMath>
                    </m:oMathPara>
                  </a14:m>
                  <a:endParaRPr lang="zh-CN" altLang="en-US" sz="1600" dirty="0">
                    <a:solidFill>
                      <a:schemeClr val="tx1"/>
                    </a:solidFill>
                  </a:endParaRPr>
                </a:p>
              </p:txBody>
            </p:sp>
          </mc:Choice>
          <mc:Fallback xmlns="">
            <p:sp>
              <p:nvSpPr>
                <p:cNvPr id="59" name="Rectangle 58">
                  <a:extLst>
                    <a:ext uri="{FF2B5EF4-FFF2-40B4-BE49-F238E27FC236}">
                      <a16:creationId xmlns:a16="http://schemas.microsoft.com/office/drawing/2014/main" id="{61FEF66F-BF1F-41EA-81E0-AFBC34CFF51B}"/>
                    </a:ext>
                  </a:extLst>
                </p:cNvPr>
                <p:cNvSpPr>
                  <a:spLocks noRot="1" noChangeAspect="1" noMove="1" noResize="1" noEditPoints="1" noAdjustHandles="1" noChangeArrowheads="1" noChangeShapeType="1" noTextEdit="1"/>
                </p:cNvSpPr>
                <p:nvPr/>
              </p:nvSpPr>
              <p:spPr>
                <a:xfrm>
                  <a:off x="8003973" y="4835390"/>
                  <a:ext cx="304596" cy="30459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Rectangle 59">
                  <a:extLst>
                    <a:ext uri="{FF2B5EF4-FFF2-40B4-BE49-F238E27FC236}">
                      <a16:creationId xmlns:a16="http://schemas.microsoft.com/office/drawing/2014/main" id="{07A4D843-CF95-452F-A96B-02FBB3EB9057}"/>
                    </a:ext>
                  </a:extLst>
                </p:cNvPr>
                <p:cNvSpPr/>
                <p:nvPr/>
              </p:nvSpPr>
              <p:spPr>
                <a:xfrm>
                  <a:off x="9171593" y="4836256"/>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i="1">
                                <a:solidFill>
                                  <a:schemeClr val="tx1"/>
                                </a:solidFill>
                                <a:latin typeface="Cambria Math" panose="02040503050406030204" pitchFamily="18" charset="0"/>
                              </a:rPr>
                              <m:t>3</m:t>
                            </m:r>
                          </m:sub>
                        </m:sSub>
                      </m:oMath>
                    </m:oMathPara>
                  </a14:m>
                  <a:endParaRPr lang="zh-CN" altLang="en-US" sz="1600" dirty="0">
                    <a:solidFill>
                      <a:schemeClr val="tx1"/>
                    </a:solidFill>
                  </a:endParaRPr>
                </a:p>
              </p:txBody>
            </p:sp>
          </mc:Choice>
          <mc:Fallback xmlns="">
            <p:sp>
              <p:nvSpPr>
                <p:cNvPr id="60" name="Rectangle 59">
                  <a:extLst>
                    <a:ext uri="{FF2B5EF4-FFF2-40B4-BE49-F238E27FC236}">
                      <a16:creationId xmlns:a16="http://schemas.microsoft.com/office/drawing/2014/main" id="{07A4D843-CF95-452F-A96B-02FBB3EB9057}"/>
                    </a:ext>
                  </a:extLst>
                </p:cNvPr>
                <p:cNvSpPr>
                  <a:spLocks noRot="1" noChangeAspect="1" noMove="1" noResize="1" noEditPoints="1" noAdjustHandles="1" noChangeArrowheads="1" noChangeShapeType="1" noTextEdit="1"/>
                </p:cNvSpPr>
                <p:nvPr/>
              </p:nvSpPr>
              <p:spPr>
                <a:xfrm>
                  <a:off x="9171593" y="4836256"/>
                  <a:ext cx="304596" cy="304596"/>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3" name="Oval 62">
                  <a:extLst>
                    <a:ext uri="{FF2B5EF4-FFF2-40B4-BE49-F238E27FC236}">
                      <a16:creationId xmlns:a16="http://schemas.microsoft.com/office/drawing/2014/main" id="{81A00714-D07E-4F0E-A26C-A1AFA95B5995}"/>
                    </a:ext>
                  </a:extLst>
                </p:cNvPr>
                <p:cNvSpPr/>
                <p:nvPr/>
              </p:nvSpPr>
              <p:spPr>
                <a:xfrm>
                  <a:off x="6494053" y="5513695"/>
                  <a:ext cx="673618"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𝑡h𝑖𝑠</m:t>
                            </m:r>
                          </m:e>
                          <m:sub>
                            <m:r>
                              <a:rPr lang="en-US" altLang="zh-CN" sz="1600" i="1">
                                <a:solidFill>
                                  <a:schemeClr val="tx1"/>
                                </a:solidFill>
                                <a:latin typeface="Cambria Math" panose="02040503050406030204" pitchFamily="18" charset="0"/>
                              </a:rPr>
                              <m:t>17</m:t>
                            </m:r>
                          </m:sub>
                        </m:sSub>
                      </m:oMath>
                    </m:oMathPara>
                  </a14:m>
                  <a:endParaRPr lang="zh-CN" altLang="en-US" sz="1600" dirty="0">
                    <a:solidFill>
                      <a:schemeClr val="tx1"/>
                    </a:solidFill>
                  </a:endParaRPr>
                </a:p>
              </p:txBody>
            </p:sp>
          </mc:Choice>
          <mc:Fallback xmlns="">
            <p:sp>
              <p:nvSpPr>
                <p:cNvPr id="63" name="Oval 62">
                  <a:extLst>
                    <a:ext uri="{FF2B5EF4-FFF2-40B4-BE49-F238E27FC236}">
                      <a16:creationId xmlns:a16="http://schemas.microsoft.com/office/drawing/2014/main" id="{81A00714-D07E-4F0E-A26C-A1AFA95B5995}"/>
                    </a:ext>
                  </a:extLst>
                </p:cNvPr>
                <p:cNvSpPr>
                  <a:spLocks noRot="1" noChangeAspect="1" noMove="1" noResize="1" noEditPoints="1" noAdjustHandles="1" noChangeArrowheads="1" noChangeShapeType="1" noTextEdit="1"/>
                </p:cNvSpPr>
                <p:nvPr/>
              </p:nvSpPr>
              <p:spPr>
                <a:xfrm>
                  <a:off x="6494053" y="5513695"/>
                  <a:ext cx="673618" cy="607931"/>
                </a:xfrm>
                <a:prstGeom prst="ellipse">
                  <a:avLst/>
                </a:prstGeom>
                <a:blipFill>
                  <a:blip r:embed="rId7"/>
                  <a:stretch>
                    <a:fillRect l="-1770"/>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4" name="Oval 63">
                  <a:extLst>
                    <a:ext uri="{FF2B5EF4-FFF2-40B4-BE49-F238E27FC236}">
                      <a16:creationId xmlns:a16="http://schemas.microsoft.com/office/drawing/2014/main" id="{77B0AF7C-0FBC-47CC-A1BA-E25B411B28D8}"/>
                    </a:ext>
                  </a:extLst>
                </p:cNvPr>
                <p:cNvSpPr/>
                <p:nvPr/>
              </p:nvSpPr>
              <p:spPr>
                <a:xfrm>
                  <a:off x="7837812" y="5523386"/>
                  <a:ext cx="622425"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𝑡𝑚𝑝</m:t>
                            </m:r>
                          </m:e>
                          <m:sub>
                            <m:r>
                              <a:rPr lang="en-US" altLang="zh-CN" sz="1600" i="1">
                                <a:solidFill>
                                  <a:schemeClr val="tx1"/>
                                </a:solidFill>
                                <a:latin typeface="Cambria Math" panose="02040503050406030204" pitchFamily="18" charset="0"/>
                              </a:rPr>
                              <m:t>17</m:t>
                            </m:r>
                          </m:sub>
                        </m:sSub>
                      </m:oMath>
                    </m:oMathPara>
                  </a14:m>
                  <a:endParaRPr lang="zh-CN" altLang="en-US" sz="1600" dirty="0">
                    <a:solidFill>
                      <a:schemeClr val="tx1"/>
                    </a:solidFill>
                  </a:endParaRPr>
                </a:p>
              </p:txBody>
            </p:sp>
          </mc:Choice>
          <mc:Fallback xmlns="">
            <p:sp>
              <p:nvSpPr>
                <p:cNvPr id="64" name="Oval 63">
                  <a:extLst>
                    <a:ext uri="{FF2B5EF4-FFF2-40B4-BE49-F238E27FC236}">
                      <a16:creationId xmlns:a16="http://schemas.microsoft.com/office/drawing/2014/main" id="{77B0AF7C-0FBC-47CC-A1BA-E25B411B28D8}"/>
                    </a:ext>
                  </a:extLst>
                </p:cNvPr>
                <p:cNvSpPr>
                  <a:spLocks noRot="1" noChangeAspect="1" noMove="1" noResize="1" noEditPoints="1" noAdjustHandles="1" noChangeArrowheads="1" noChangeShapeType="1" noTextEdit="1"/>
                </p:cNvSpPr>
                <p:nvPr/>
              </p:nvSpPr>
              <p:spPr>
                <a:xfrm>
                  <a:off x="7837812" y="5523386"/>
                  <a:ext cx="622425" cy="607931"/>
                </a:xfrm>
                <a:prstGeom prst="ellipse">
                  <a:avLst/>
                </a:prstGeom>
                <a:blipFill>
                  <a:blip r:embed="rId8"/>
                  <a:stretch>
                    <a:fillRect l="-9615"/>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5" name="Oval 64">
                  <a:extLst>
                    <a:ext uri="{FF2B5EF4-FFF2-40B4-BE49-F238E27FC236}">
                      <a16:creationId xmlns:a16="http://schemas.microsoft.com/office/drawing/2014/main" id="{739E5B73-D120-4DE9-8969-F2C2F433297D}"/>
                    </a:ext>
                  </a:extLst>
                </p:cNvPr>
                <p:cNvSpPr/>
                <p:nvPr/>
              </p:nvSpPr>
              <p:spPr>
                <a:xfrm>
                  <a:off x="9019925" y="5523386"/>
                  <a:ext cx="607931"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𝑜𝑏𝑗</m:t>
                            </m:r>
                          </m:e>
                          <m:sub>
                            <m:r>
                              <a:rPr lang="en-US" altLang="zh-CN" sz="1600" i="1">
                                <a:solidFill>
                                  <a:schemeClr val="tx1"/>
                                </a:solidFill>
                                <a:latin typeface="Cambria Math" panose="02040503050406030204" pitchFamily="18" charset="0"/>
                              </a:rPr>
                              <m:t>17</m:t>
                            </m:r>
                          </m:sub>
                        </m:sSub>
                      </m:oMath>
                    </m:oMathPara>
                  </a14:m>
                  <a:endParaRPr lang="zh-CN" altLang="en-US" sz="1600" dirty="0">
                    <a:solidFill>
                      <a:schemeClr val="tx1"/>
                    </a:solidFill>
                  </a:endParaRPr>
                </a:p>
              </p:txBody>
            </p:sp>
          </mc:Choice>
          <mc:Fallback xmlns="">
            <p:sp>
              <p:nvSpPr>
                <p:cNvPr id="65" name="Oval 64">
                  <a:extLst>
                    <a:ext uri="{FF2B5EF4-FFF2-40B4-BE49-F238E27FC236}">
                      <a16:creationId xmlns:a16="http://schemas.microsoft.com/office/drawing/2014/main" id="{739E5B73-D120-4DE9-8969-F2C2F433297D}"/>
                    </a:ext>
                  </a:extLst>
                </p:cNvPr>
                <p:cNvSpPr>
                  <a:spLocks noRot="1" noChangeAspect="1" noMove="1" noResize="1" noEditPoints="1" noAdjustHandles="1" noChangeArrowheads="1" noChangeShapeType="1" noTextEdit="1"/>
                </p:cNvSpPr>
                <p:nvPr/>
              </p:nvSpPr>
              <p:spPr>
                <a:xfrm>
                  <a:off x="9019925" y="5523386"/>
                  <a:ext cx="607931" cy="607931"/>
                </a:xfrm>
                <a:prstGeom prst="ellipse">
                  <a:avLst/>
                </a:prstGeom>
                <a:blipFill>
                  <a:blip r:embed="rId9"/>
                  <a:stretch>
                    <a:fillRect l="-5941"/>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71" name="Straight Arrow Connector 70">
              <a:extLst>
                <a:ext uri="{FF2B5EF4-FFF2-40B4-BE49-F238E27FC236}">
                  <a16:creationId xmlns:a16="http://schemas.microsoft.com/office/drawing/2014/main" id="{2E6DECD6-4410-4FC9-A4E7-07F02A862CA8}"/>
                </a:ext>
              </a:extLst>
            </p:cNvPr>
            <p:cNvCxnSpPr>
              <a:cxnSpLocks/>
              <a:stCxn id="63" idx="0"/>
              <a:endCxn id="58" idx="2"/>
            </p:cNvCxnSpPr>
            <p:nvPr/>
          </p:nvCxnSpPr>
          <p:spPr>
            <a:xfrm flipV="1">
              <a:off x="6830862" y="5139986"/>
              <a:ext cx="0" cy="37370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CD038D37-9C9C-4746-92D8-77C3EF765029}"/>
                </a:ext>
              </a:extLst>
            </p:cNvPr>
            <p:cNvCxnSpPr>
              <a:cxnSpLocks/>
              <a:stCxn id="64" idx="0"/>
              <a:endCxn id="59" idx="2"/>
            </p:cNvCxnSpPr>
            <p:nvPr/>
          </p:nvCxnSpPr>
          <p:spPr>
            <a:xfrm flipV="1">
              <a:off x="8149025" y="5139986"/>
              <a:ext cx="7247" cy="3834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3" name="Straight Arrow Connector 72">
              <a:extLst>
                <a:ext uri="{FF2B5EF4-FFF2-40B4-BE49-F238E27FC236}">
                  <a16:creationId xmlns:a16="http://schemas.microsoft.com/office/drawing/2014/main" id="{1A34639E-9060-4629-8A48-C052BDF1F94E}"/>
                </a:ext>
              </a:extLst>
            </p:cNvPr>
            <p:cNvCxnSpPr>
              <a:stCxn id="65" idx="0"/>
              <a:endCxn id="60" idx="2"/>
            </p:cNvCxnSpPr>
            <p:nvPr/>
          </p:nvCxnSpPr>
          <p:spPr>
            <a:xfrm flipV="1">
              <a:off x="9323891" y="5140852"/>
              <a:ext cx="0" cy="3825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8" name="Straight Arrow Connector 77">
              <a:extLst>
                <a:ext uri="{FF2B5EF4-FFF2-40B4-BE49-F238E27FC236}">
                  <a16:creationId xmlns:a16="http://schemas.microsoft.com/office/drawing/2014/main" id="{6BBC67D1-78F9-4D32-95C6-5DBBC47C58F1}"/>
                </a:ext>
              </a:extLst>
            </p:cNvPr>
            <p:cNvCxnSpPr>
              <a:stCxn id="58" idx="3"/>
              <a:endCxn id="59" idx="1"/>
            </p:cNvCxnSpPr>
            <p:nvPr/>
          </p:nvCxnSpPr>
          <p:spPr>
            <a:xfrm>
              <a:off x="6983160" y="4987688"/>
              <a:ext cx="102081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9" name="Straight Arrow Connector 78">
              <a:extLst>
                <a:ext uri="{FF2B5EF4-FFF2-40B4-BE49-F238E27FC236}">
                  <a16:creationId xmlns:a16="http://schemas.microsoft.com/office/drawing/2014/main" id="{36515BAF-DC5C-4CE1-937D-09C6A99E1F67}"/>
                </a:ext>
              </a:extLst>
            </p:cNvPr>
            <p:cNvCxnSpPr>
              <a:stCxn id="59" idx="3"/>
              <a:endCxn id="60" idx="1"/>
            </p:cNvCxnSpPr>
            <p:nvPr/>
          </p:nvCxnSpPr>
          <p:spPr>
            <a:xfrm>
              <a:off x="8308569" y="4987688"/>
              <a:ext cx="863023" cy="8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7" name="TextBox 86">
              <a:extLst>
                <a:ext uri="{FF2B5EF4-FFF2-40B4-BE49-F238E27FC236}">
                  <a16:creationId xmlns:a16="http://schemas.microsoft.com/office/drawing/2014/main" id="{FED9B38D-B3EA-448D-ACC4-69C00AEE8546}"/>
                </a:ext>
              </a:extLst>
            </p:cNvPr>
            <p:cNvSpPr txBox="1"/>
            <p:nvPr/>
          </p:nvSpPr>
          <p:spPr>
            <a:xfrm>
              <a:off x="7344014" y="4786287"/>
              <a:ext cx="184731" cy="523220"/>
            </a:xfrm>
            <a:prstGeom prst="rect">
              <a:avLst/>
            </a:prstGeom>
            <a:noFill/>
          </p:spPr>
          <p:txBody>
            <a:bodyPr wrap="none" rtlCol="0">
              <a:spAutoFit/>
            </a:bodyPr>
            <a:lstStyle/>
            <a:p>
              <a:endParaRPr lang="zh-CN" altLang="en-US" sz="2800" dirty="0"/>
            </a:p>
          </p:txBody>
        </p:sp>
        <mc:AlternateContent xmlns:mc="http://schemas.openxmlformats.org/markup-compatibility/2006" xmlns:a14="http://schemas.microsoft.com/office/drawing/2010/main">
          <mc:Choice Requires="a14">
            <p:sp>
              <p:nvSpPr>
                <p:cNvPr id="88" name="Rectangle 87">
                  <a:extLst>
                    <a:ext uri="{FF2B5EF4-FFF2-40B4-BE49-F238E27FC236}">
                      <a16:creationId xmlns:a16="http://schemas.microsoft.com/office/drawing/2014/main" id="{4C2A4928-CC52-4AF0-B7AA-9FF502F258B6}"/>
                    </a:ext>
                  </a:extLst>
                </p:cNvPr>
                <p:cNvSpPr/>
                <p:nvPr/>
              </p:nvSpPr>
              <p:spPr>
                <a:xfrm>
                  <a:off x="7068702" y="4614093"/>
                  <a:ext cx="753091" cy="3579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m:t>
                            </m:r>
                          </m:e>
                          <m:sub>
                            <m:r>
                              <a:rPr lang="en-US" altLang="zh-CN" sz="1600" i="1">
                                <a:solidFill>
                                  <a:schemeClr val="tx1"/>
                                </a:solidFill>
                                <a:latin typeface="Cambria Math" panose="02040503050406030204" pitchFamily="18" charset="0"/>
                              </a:rPr>
                              <m:t>𝑎𝑟𝑟𝑎𝑦</m:t>
                            </m:r>
                          </m:sub>
                        </m:sSub>
                      </m:oMath>
                    </m:oMathPara>
                  </a14:m>
                  <a:endParaRPr lang="zh-CN" altLang="en-US" sz="1600" dirty="0">
                    <a:solidFill>
                      <a:schemeClr val="tx1"/>
                    </a:solidFill>
                  </a:endParaRPr>
                </a:p>
              </p:txBody>
            </p:sp>
          </mc:Choice>
          <mc:Fallback xmlns="">
            <p:sp>
              <p:nvSpPr>
                <p:cNvPr id="88" name="Rectangle 87">
                  <a:extLst>
                    <a:ext uri="{FF2B5EF4-FFF2-40B4-BE49-F238E27FC236}">
                      <a16:creationId xmlns:a16="http://schemas.microsoft.com/office/drawing/2014/main" id="{4C2A4928-CC52-4AF0-B7AA-9FF502F258B6}"/>
                    </a:ext>
                  </a:extLst>
                </p:cNvPr>
                <p:cNvSpPr>
                  <a:spLocks noRot="1" noChangeAspect="1" noMove="1" noResize="1" noEditPoints="1" noAdjustHandles="1" noChangeArrowheads="1" noChangeShapeType="1" noTextEdit="1"/>
                </p:cNvSpPr>
                <p:nvPr/>
              </p:nvSpPr>
              <p:spPr>
                <a:xfrm>
                  <a:off x="7068702" y="4614093"/>
                  <a:ext cx="753091" cy="357983"/>
                </a:xfrm>
                <a:prstGeom prst="rect">
                  <a:avLst/>
                </a:prstGeom>
                <a:blipFill>
                  <a:blip r:embed="rId10"/>
                  <a:stretch>
                    <a:fillRect b="-50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9" name="Rectangle 88">
                  <a:extLst>
                    <a:ext uri="{FF2B5EF4-FFF2-40B4-BE49-F238E27FC236}">
                      <a16:creationId xmlns:a16="http://schemas.microsoft.com/office/drawing/2014/main" id="{87061A92-D028-4447-B5AB-2B2EDD628ECD}"/>
                    </a:ext>
                  </a:extLst>
                </p:cNvPr>
                <p:cNvSpPr/>
                <p:nvPr/>
              </p:nvSpPr>
              <p:spPr>
                <a:xfrm>
                  <a:off x="8186971" y="4598482"/>
                  <a:ext cx="899413" cy="3468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m:t>
                            </m:r>
                          </m:e>
                          <m:sub>
                            <m:r>
                              <a:rPr lang="en-US" altLang="zh-CN" sz="1600" i="1">
                                <a:solidFill>
                                  <a:schemeClr val="tx1"/>
                                </a:solidFill>
                                <a:latin typeface="Cambria Math" panose="02040503050406030204" pitchFamily="18" charset="0"/>
                              </a:rPr>
                              <m:t>𝑎𝑟𝑟</m:t>
                            </m:r>
                            <m:r>
                              <a:rPr lang="en-US" altLang="zh-CN" sz="1600" i="1">
                                <a:solidFill>
                                  <a:schemeClr val="tx1"/>
                                </a:solidFill>
                                <a:latin typeface="Cambria Math" panose="02040503050406030204" pitchFamily="18" charset="0"/>
                              </a:rPr>
                              <m:t>_</m:t>
                            </m:r>
                            <m:r>
                              <a:rPr lang="en-US" altLang="zh-CN" sz="1600" i="1">
                                <a:solidFill>
                                  <a:schemeClr val="tx1"/>
                                </a:solidFill>
                                <a:latin typeface="Cambria Math" panose="02040503050406030204" pitchFamily="18" charset="0"/>
                              </a:rPr>
                              <m:t>𝑒𝑙𝑚</m:t>
                            </m:r>
                          </m:sub>
                        </m:sSub>
                      </m:oMath>
                    </m:oMathPara>
                  </a14:m>
                  <a:endParaRPr lang="zh-CN" altLang="en-US" sz="1600" dirty="0">
                    <a:solidFill>
                      <a:schemeClr val="tx1"/>
                    </a:solidFill>
                  </a:endParaRPr>
                </a:p>
              </p:txBody>
            </p:sp>
          </mc:Choice>
          <mc:Fallback xmlns="">
            <p:sp>
              <p:nvSpPr>
                <p:cNvPr id="89" name="Rectangle 88">
                  <a:extLst>
                    <a:ext uri="{FF2B5EF4-FFF2-40B4-BE49-F238E27FC236}">
                      <a16:creationId xmlns:a16="http://schemas.microsoft.com/office/drawing/2014/main" id="{87061A92-D028-4447-B5AB-2B2EDD628ECD}"/>
                    </a:ext>
                  </a:extLst>
                </p:cNvPr>
                <p:cNvSpPr>
                  <a:spLocks noRot="1" noChangeAspect="1" noMove="1" noResize="1" noEditPoints="1" noAdjustHandles="1" noChangeArrowheads="1" noChangeShapeType="1" noTextEdit="1"/>
                </p:cNvSpPr>
                <p:nvPr/>
              </p:nvSpPr>
              <p:spPr>
                <a:xfrm>
                  <a:off x="8186971" y="4598482"/>
                  <a:ext cx="899413" cy="346826"/>
                </a:xfrm>
                <a:prstGeom prst="rect">
                  <a:avLst/>
                </a:prstGeom>
                <a:blipFill>
                  <a:blip r:embed="rId11"/>
                  <a:stretch>
                    <a:fillRect b="-8772"/>
                  </a:stretch>
                </a:blipFill>
              </p:spPr>
              <p:txBody>
                <a:bodyPr/>
                <a:lstStyle/>
                <a:p>
                  <a:r>
                    <a:rPr lang="en-US">
                      <a:noFill/>
                    </a:rPr>
                    <a:t> </a:t>
                  </a:r>
                </a:p>
              </p:txBody>
            </p:sp>
          </mc:Fallback>
        </mc:AlternateContent>
        <p:sp>
          <p:nvSpPr>
            <p:cNvPr id="91" name="Rectangle: Rounded Corners 90">
              <a:extLst>
                <a:ext uri="{FF2B5EF4-FFF2-40B4-BE49-F238E27FC236}">
                  <a16:creationId xmlns:a16="http://schemas.microsoft.com/office/drawing/2014/main" id="{F793932F-5321-40D1-81E3-1BB43013BB67}"/>
                </a:ext>
              </a:extLst>
            </p:cNvPr>
            <p:cNvSpPr/>
            <p:nvPr/>
          </p:nvSpPr>
          <p:spPr>
            <a:xfrm>
              <a:off x="6325733" y="4598482"/>
              <a:ext cx="3504067" cy="1750035"/>
            </a:xfrm>
            <a:prstGeom prst="roundRect">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solidFill>
                  <a:schemeClr val="tx1"/>
                </a:solidFill>
              </a:endParaRPr>
            </a:p>
          </p:txBody>
        </p:sp>
      </p:grpSp>
      <p:sp>
        <p:nvSpPr>
          <p:cNvPr id="92" name="Rectangle: Rounded Corners 91">
            <a:extLst>
              <a:ext uri="{FF2B5EF4-FFF2-40B4-BE49-F238E27FC236}">
                <a16:creationId xmlns:a16="http://schemas.microsoft.com/office/drawing/2014/main" id="{A5BB4C1D-9939-4D48-97EF-5C61B987C868}"/>
              </a:ext>
            </a:extLst>
          </p:cNvPr>
          <p:cNvSpPr/>
          <p:nvPr/>
        </p:nvSpPr>
        <p:spPr>
          <a:xfrm>
            <a:off x="335200" y="4120392"/>
            <a:ext cx="5746598" cy="738832"/>
          </a:xfrm>
          <a:prstGeom prst="roundRect">
            <a:avLst/>
          </a:prstGeom>
          <a:noFill/>
          <a:ln w="38100" cap="flat" cmpd="sng" algn="ctr">
            <a:solidFill>
              <a:srgbClr val="0070C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grpSp>
        <p:nvGrpSpPr>
          <p:cNvPr id="25" name="Group 24">
            <a:extLst>
              <a:ext uri="{FF2B5EF4-FFF2-40B4-BE49-F238E27FC236}">
                <a16:creationId xmlns:a16="http://schemas.microsoft.com/office/drawing/2014/main" id="{C39BDE3B-EE8A-4867-A0AB-6EBA6CFDE8A2}"/>
              </a:ext>
            </a:extLst>
          </p:cNvPr>
          <p:cNvGrpSpPr/>
          <p:nvPr/>
        </p:nvGrpSpPr>
        <p:grpSpPr>
          <a:xfrm>
            <a:off x="10498346" y="3472673"/>
            <a:ext cx="1495290" cy="1411367"/>
            <a:chOff x="10498346" y="3472673"/>
            <a:chExt cx="1495290" cy="1411367"/>
          </a:xfrm>
        </p:grpSpPr>
        <mc:AlternateContent xmlns:mc="http://schemas.openxmlformats.org/markup-compatibility/2006" xmlns:a14="http://schemas.microsoft.com/office/drawing/2010/main">
          <mc:Choice Requires="a14">
            <p:sp>
              <p:nvSpPr>
                <p:cNvPr id="53" name="Rectangle 52">
                  <a:extLst>
                    <a:ext uri="{FF2B5EF4-FFF2-40B4-BE49-F238E27FC236}">
                      <a16:creationId xmlns:a16="http://schemas.microsoft.com/office/drawing/2014/main" id="{533A0F86-ECDE-414F-96F9-6AE2C1022425}"/>
                    </a:ext>
                  </a:extLst>
                </p:cNvPr>
                <p:cNvSpPr/>
                <p:nvPr/>
              </p:nvSpPr>
              <p:spPr>
                <a:xfrm>
                  <a:off x="11049937" y="3603394"/>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latin typeface="Cambria Math" panose="02040503050406030204" pitchFamily="18" charset="0"/>
                              </a:rPr>
                            </m:ctrlPr>
                          </m:sSubPr>
                          <m:e>
                            <m:r>
                              <a:rPr lang="en-US" altLang="zh-CN" sz="1600" i="1">
                                <a:latin typeface="Cambria Math" panose="02040503050406030204" pitchFamily="18" charset="0"/>
                              </a:rPr>
                              <m:t>𝑆</m:t>
                            </m:r>
                          </m:e>
                          <m:sub>
                            <m:r>
                              <a:rPr lang="en-US" altLang="zh-CN" sz="1600" b="0" i="1" smtClean="0">
                                <a:latin typeface="Cambria Math" panose="02040503050406030204" pitchFamily="18" charset="0"/>
                              </a:rPr>
                              <m:t>13</m:t>
                            </m:r>
                          </m:sub>
                        </m:sSub>
                      </m:oMath>
                    </m:oMathPara>
                  </a14:m>
                  <a:endParaRPr lang="zh-CN" altLang="en-US" sz="1600" dirty="0"/>
                </a:p>
              </p:txBody>
            </p:sp>
          </mc:Choice>
          <mc:Fallback xmlns="">
            <p:sp>
              <p:nvSpPr>
                <p:cNvPr id="53" name="Rectangle 52">
                  <a:extLst>
                    <a:ext uri="{FF2B5EF4-FFF2-40B4-BE49-F238E27FC236}">
                      <a16:creationId xmlns:a16="http://schemas.microsoft.com/office/drawing/2014/main" id="{533A0F86-ECDE-414F-96F9-6AE2C1022425}"/>
                    </a:ext>
                  </a:extLst>
                </p:cNvPr>
                <p:cNvSpPr>
                  <a:spLocks noRot="1" noChangeAspect="1" noMove="1" noResize="1" noEditPoints="1" noAdjustHandles="1" noChangeArrowheads="1" noChangeShapeType="1" noTextEdit="1"/>
                </p:cNvSpPr>
                <p:nvPr/>
              </p:nvSpPr>
              <p:spPr>
                <a:xfrm>
                  <a:off x="11049937" y="3603394"/>
                  <a:ext cx="304596" cy="304596"/>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7" name="Oval 66">
                  <a:extLst>
                    <a:ext uri="{FF2B5EF4-FFF2-40B4-BE49-F238E27FC236}">
                      <a16:creationId xmlns:a16="http://schemas.microsoft.com/office/drawing/2014/main" id="{8BB67ACC-5F5C-4AC1-A0A2-D5E23EE3F931}"/>
                    </a:ext>
                  </a:extLst>
                </p:cNvPr>
                <p:cNvSpPr/>
                <p:nvPr/>
              </p:nvSpPr>
              <p:spPr>
                <a:xfrm>
                  <a:off x="10898269" y="4178357"/>
                  <a:ext cx="607931"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latin typeface="Cambria Math" panose="02040503050406030204" pitchFamily="18" charset="0"/>
                              </a:rPr>
                            </m:ctrlPr>
                          </m:sSubPr>
                          <m:e>
                            <m:r>
                              <a:rPr lang="en-US" altLang="zh-CN" sz="1600" i="1">
                                <a:latin typeface="Cambria Math" panose="02040503050406030204" pitchFamily="18" charset="0"/>
                              </a:rPr>
                              <m:t>𝑖𝑛</m:t>
                            </m:r>
                          </m:e>
                          <m:sub>
                            <m:r>
                              <a:rPr lang="en-US" altLang="zh-CN" sz="1600" i="1">
                                <a:latin typeface="Cambria Math" panose="02040503050406030204" pitchFamily="18" charset="0"/>
                              </a:rPr>
                              <m:t>1</m:t>
                            </m:r>
                            <m:r>
                              <a:rPr lang="en-US" altLang="zh-CN" sz="1600" b="0" i="1" smtClean="0">
                                <a:latin typeface="Cambria Math" panose="02040503050406030204" pitchFamily="18" charset="0"/>
                              </a:rPr>
                              <m:t>3</m:t>
                            </m:r>
                          </m:sub>
                        </m:sSub>
                      </m:oMath>
                    </m:oMathPara>
                  </a14:m>
                  <a:endParaRPr lang="zh-CN" altLang="en-US" sz="1600" dirty="0"/>
                </a:p>
              </p:txBody>
            </p:sp>
          </mc:Choice>
          <mc:Fallback xmlns="">
            <p:sp>
              <p:nvSpPr>
                <p:cNvPr id="67" name="Oval 66">
                  <a:extLst>
                    <a:ext uri="{FF2B5EF4-FFF2-40B4-BE49-F238E27FC236}">
                      <a16:creationId xmlns:a16="http://schemas.microsoft.com/office/drawing/2014/main" id="{8BB67ACC-5F5C-4AC1-A0A2-D5E23EE3F931}"/>
                    </a:ext>
                  </a:extLst>
                </p:cNvPr>
                <p:cNvSpPr>
                  <a:spLocks noRot="1" noChangeAspect="1" noMove="1" noResize="1" noEditPoints="1" noAdjustHandles="1" noChangeArrowheads="1" noChangeShapeType="1" noTextEdit="1"/>
                </p:cNvSpPr>
                <p:nvPr/>
              </p:nvSpPr>
              <p:spPr>
                <a:xfrm>
                  <a:off x="10898269" y="4178357"/>
                  <a:ext cx="607931" cy="607931"/>
                </a:xfrm>
                <a:prstGeom prst="ellipse">
                  <a:avLst/>
                </a:prstGeom>
                <a:blipFill>
                  <a:blip r:embed="rId13"/>
                  <a:stretch>
                    <a:fillRect/>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74" name="Straight Arrow Connector 73">
              <a:extLst>
                <a:ext uri="{FF2B5EF4-FFF2-40B4-BE49-F238E27FC236}">
                  <a16:creationId xmlns:a16="http://schemas.microsoft.com/office/drawing/2014/main" id="{C8739043-0EB4-4F86-912D-D46D6AAF86C4}"/>
                </a:ext>
              </a:extLst>
            </p:cNvPr>
            <p:cNvCxnSpPr>
              <a:stCxn id="67" idx="0"/>
              <a:endCxn id="53" idx="2"/>
            </p:cNvCxnSpPr>
            <p:nvPr/>
          </p:nvCxnSpPr>
          <p:spPr>
            <a:xfrm flipV="1">
              <a:off x="11202235" y="3907990"/>
              <a:ext cx="0" cy="27036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3" name="Rectangle: Rounded Corners 92">
              <a:extLst>
                <a:ext uri="{FF2B5EF4-FFF2-40B4-BE49-F238E27FC236}">
                  <a16:creationId xmlns:a16="http://schemas.microsoft.com/office/drawing/2014/main" id="{BE6C1EC9-6A6C-4772-8B3B-F63AAAC6D7A4}"/>
                </a:ext>
              </a:extLst>
            </p:cNvPr>
            <p:cNvSpPr/>
            <p:nvPr/>
          </p:nvSpPr>
          <p:spPr>
            <a:xfrm>
              <a:off x="10498346" y="3472673"/>
              <a:ext cx="1495290" cy="1411367"/>
            </a:xfrm>
            <a:prstGeom prst="roundRect">
              <a:avLst/>
            </a:prstGeom>
            <a:noFill/>
            <a:ln w="38100" cap="flat" cmpd="sng" algn="ctr">
              <a:solidFill>
                <a:srgbClr val="0070C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grpSp>
      <p:sp>
        <p:nvSpPr>
          <p:cNvPr id="94" name="Rectangle: Rounded Corners 93">
            <a:extLst>
              <a:ext uri="{FF2B5EF4-FFF2-40B4-BE49-F238E27FC236}">
                <a16:creationId xmlns:a16="http://schemas.microsoft.com/office/drawing/2014/main" id="{D148DB1C-1DB7-4B9E-990F-D05FEF3F4ABF}"/>
              </a:ext>
            </a:extLst>
          </p:cNvPr>
          <p:cNvSpPr/>
          <p:nvPr/>
        </p:nvSpPr>
        <p:spPr>
          <a:xfrm>
            <a:off x="335200" y="2677166"/>
            <a:ext cx="5746598" cy="1381679"/>
          </a:xfrm>
          <a:prstGeom prst="roundRect">
            <a:avLst/>
          </a:prstGeom>
          <a:noFill/>
          <a:ln w="38100" cap="flat" cmpd="sng" algn="ctr">
            <a:solidFill>
              <a:schemeClr val="accent3">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grpSp>
        <p:nvGrpSpPr>
          <p:cNvPr id="27" name="Group 26">
            <a:extLst>
              <a:ext uri="{FF2B5EF4-FFF2-40B4-BE49-F238E27FC236}">
                <a16:creationId xmlns:a16="http://schemas.microsoft.com/office/drawing/2014/main" id="{6CEFB1A3-90C9-4F59-BB2B-47683BFB30D4}"/>
              </a:ext>
            </a:extLst>
          </p:cNvPr>
          <p:cNvGrpSpPr/>
          <p:nvPr/>
        </p:nvGrpSpPr>
        <p:grpSpPr>
          <a:xfrm>
            <a:off x="6429819" y="2575720"/>
            <a:ext cx="3277127" cy="1516308"/>
            <a:chOff x="6429819" y="2575720"/>
            <a:chExt cx="3277127" cy="1516308"/>
          </a:xfrm>
        </p:grpSpPr>
        <mc:AlternateContent xmlns:mc="http://schemas.openxmlformats.org/markup-compatibility/2006" xmlns:a14="http://schemas.microsoft.com/office/drawing/2010/main">
          <mc:Choice Requires="a14">
            <p:sp>
              <p:nvSpPr>
                <p:cNvPr id="55" name="Rectangle 54">
                  <a:extLst>
                    <a:ext uri="{FF2B5EF4-FFF2-40B4-BE49-F238E27FC236}">
                      <a16:creationId xmlns:a16="http://schemas.microsoft.com/office/drawing/2014/main" id="{7E23F544-B4EF-47C2-B34A-A50E4E35D2CB}"/>
                    </a:ext>
                  </a:extLst>
                </p:cNvPr>
                <p:cNvSpPr/>
                <p:nvPr/>
              </p:nvSpPr>
              <p:spPr>
                <a:xfrm>
                  <a:off x="9171593" y="3603394"/>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i="1">
                                <a:solidFill>
                                  <a:schemeClr val="tx1"/>
                                </a:solidFill>
                                <a:latin typeface="Cambria Math" panose="02040503050406030204" pitchFamily="18" charset="0"/>
                              </a:rPr>
                              <m:t>4</m:t>
                            </m:r>
                          </m:sub>
                        </m:sSub>
                      </m:oMath>
                    </m:oMathPara>
                  </a14:m>
                  <a:endParaRPr lang="zh-CN" altLang="en-US" sz="1600" dirty="0">
                    <a:solidFill>
                      <a:schemeClr val="tx1"/>
                    </a:solidFill>
                  </a:endParaRPr>
                </a:p>
              </p:txBody>
            </p:sp>
          </mc:Choice>
          <mc:Fallback xmlns="">
            <p:sp>
              <p:nvSpPr>
                <p:cNvPr id="55" name="Rectangle 54">
                  <a:extLst>
                    <a:ext uri="{FF2B5EF4-FFF2-40B4-BE49-F238E27FC236}">
                      <a16:creationId xmlns:a16="http://schemas.microsoft.com/office/drawing/2014/main" id="{7E23F544-B4EF-47C2-B34A-A50E4E35D2CB}"/>
                    </a:ext>
                  </a:extLst>
                </p:cNvPr>
                <p:cNvSpPr>
                  <a:spLocks noRot="1" noChangeAspect="1" noMove="1" noResize="1" noEditPoints="1" noAdjustHandles="1" noChangeArrowheads="1" noChangeShapeType="1" noTextEdit="1"/>
                </p:cNvSpPr>
                <p:nvPr/>
              </p:nvSpPr>
              <p:spPr>
                <a:xfrm>
                  <a:off x="9171593" y="3603394"/>
                  <a:ext cx="304596" cy="304596"/>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Rectangle 56">
                  <a:extLst>
                    <a:ext uri="{FF2B5EF4-FFF2-40B4-BE49-F238E27FC236}">
                      <a16:creationId xmlns:a16="http://schemas.microsoft.com/office/drawing/2014/main" id="{88DC825D-6F6A-48CE-ABC8-F5A1CA8EE4E6}"/>
                    </a:ext>
                  </a:extLst>
                </p:cNvPr>
                <p:cNvSpPr/>
                <p:nvPr/>
              </p:nvSpPr>
              <p:spPr>
                <a:xfrm>
                  <a:off x="6678564" y="3603394"/>
                  <a:ext cx="304596" cy="3045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𝑜</m:t>
                            </m:r>
                          </m:e>
                          <m:sub>
                            <m:r>
                              <a:rPr lang="en-US" altLang="zh-CN" sz="1600" i="1">
                                <a:solidFill>
                                  <a:schemeClr val="tx1"/>
                                </a:solidFill>
                                <a:latin typeface="Cambria Math" panose="02040503050406030204" pitchFamily="18" charset="0"/>
                              </a:rPr>
                              <m:t>9</m:t>
                            </m:r>
                          </m:sub>
                        </m:sSub>
                      </m:oMath>
                    </m:oMathPara>
                  </a14:m>
                  <a:endParaRPr lang="zh-CN" altLang="en-US" sz="1600" dirty="0">
                    <a:solidFill>
                      <a:schemeClr val="tx1"/>
                    </a:solidFill>
                  </a:endParaRPr>
                </a:p>
              </p:txBody>
            </p:sp>
          </mc:Choice>
          <mc:Fallback xmlns="">
            <p:sp>
              <p:nvSpPr>
                <p:cNvPr id="57" name="Rectangle 56">
                  <a:extLst>
                    <a:ext uri="{FF2B5EF4-FFF2-40B4-BE49-F238E27FC236}">
                      <a16:creationId xmlns:a16="http://schemas.microsoft.com/office/drawing/2014/main" id="{88DC825D-6F6A-48CE-ABC8-F5A1CA8EE4E6}"/>
                    </a:ext>
                  </a:extLst>
                </p:cNvPr>
                <p:cNvSpPr>
                  <a:spLocks noRot="1" noChangeAspect="1" noMove="1" noResize="1" noEditPoints="1" noAdjustHandles="1" noChangeArrowheads="1" noChangeShapeType="1" noTextEdit="1"/>
                </p:cNvSpPr>
                <p:nvPr/>
              </p:nvSpPr>
              <p:spPr>
                <a:xfrm>
                  <a:off x="6678564" y="3603394"/>
                  <a:ext cx="304596" cy="304596"/>
                </a:xfrm>
                <a:prstGeom prst="rect">
                  <a:avLst/>
                </a:prstGeom>
                <a:blipFill>
                  <a:blip r:embed="rId15"/>
                  <a:stretch>
                    <a:fillRect l="-37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Oval 60">
                  <a:extLst>
                    <a:ext uri="{FF2B5EF4-FFF2-40B4-BE49-F238E27FC236}">
                      <a16:creationId xmlns:a16="http://schemas.microsoft.com/office/drawing/2014/main" id="{8A73FB03-D021-43B8-9383-A6BDCD13EA10}"/>
                    </a:ext>
                  </a:extLst>
                </p:cNvPr>
                <p:cNvSpPr/>
                <p:nvPr/>
              </p:nvSpPr>
              <p:spPr>
                <a:xfrm>
                  <a:off x="6526896" y="2661196"/>
                  <a:ext cx="607931"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𝑖𝑛𝑓𝑜</m:t>
                            </m:r>
                          </m:e>
                          <m:sub>
                            <m:r>
                              <a:rPr lang="en-US" altLang="zh-CN" sz="1600" i="1">
                                <a:solidFill>
                                  <a:schemeClr val="tx1"/>
                                </a:solidFill>
                                <a:latin typeface="Cambria Math" panose="02040503050406030204" pitchFamily="18" charset="0"/>
                              </a:rPr>
                              <m:t>9</m:t>
                            </m:r>
                          </m:sub>
                        </m:sSub>
                      </m:oMath>
                    </m:oMathPara>
                  </a14:m>
                  <a:endParaRPr lang="zh-CN" altLang="en-US" sz="2400" dirty="0">
                    <a:solidFill>
                      <a:schemeClr val="tx1"/>
                    </a:solidFill>
                  </a:endParaRPr>
                </a:p>
              </p:txBody>
            </p:sp>
          </mc:Choice>
          <mc:Fallback xmlns="">
            <p:sp>
              <p:nvSpPr>
                <p:cNvPr id="61" name="Oval 60">
                  <a:extLst>
                    <a:ext uri="{FF2B5EF4-FFF2-40B4-BE49-F238E27FC236}">
                      <a16:creationId xmlns:a16="http://schemas.microsoft.com/office/drawing/2014/main" id="{8A73FB03-D021-43B8-9383-A6BDCD13EA10}"/>
                    </a:ext>
                  </a:extLst>
                </p:cNvPr>
                <p:cNvSpPr>
                  <a:spLocks noRot="1" noChangeAspect="1" noMove="1" noResize="1" noEditPoints="1" noAdjustHandles="1" noChangeArrowheads="1" noChangeShapeType="1" noTextEdit="1"/>
                </p:cNvSpPr>
                <p:nvPr/>
              </p:nvSpPr>
              <p:spPr>
                <a:xfrm>
                  <a:off x="6526896" y="2661196"/>
                  <a:ext cx="607931" cy="607931"/>
                </a:xfrm>
                <a:prstGeom prst="ellipse">
                  <a:avLst/>
                </a:prstGeom>
                <a:blipFill>
                  <a:blip r:embed="rId16"/>
                  <a:stretch>
                    <a:fillRect l="-7921"/>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2" name="Oval 61">
                  <a:extLst>
                    <a:ext uri="{FF2B5EF4-FFF2-40B4-BE49-F238E27FC236}">
                      <a16:creationId xmlns:a16="http://schemas.microsoft.com/office/drawing/2014/main" id="{1584B40C-ED30-49B8-85AE-5F7E5D74B1A2}"/>
                    </a:ext>
                  </a:extLst>
                </p:cNvPr>
                <p:cNvSpPr/>
                <p:nvPr/>
              </p:nvSpPr>
              <p:spPr>
                <a:xfrm>
                  <a:off x="8252943" y="3451726"/>
                  <a:ext cx="607931"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𝑖𝑛</m:t>
                            </m:r>
                          </m:e>
                          <m:sub>
                            <m:r>
                              <a:rPr lang="en-US" altLang="zh-CN" sz="1600" i="1">
                                <a:solidFill>
                                  <a:schemeClr val="tx1"/>
                                </a:solidFill>
                                <a:latin typeface="Cambria Math" panose="02040503050406030204" pitchFamily="18" charset="0"/>
                              </a:rPr>
                              <m:t>7</m:t>
                            </m:r>
                          </m:sub>
                        </m:sSub>
                      </m:oMath>
                    </m:oMathPara>
                  </a14:m>
                  <a:endParaRPr lang="zh-CN" altLang="en-US" sz="1600" dirty="0">
                    <a:solidFill>
                      <a:schemeClr val="tx1"/>
                    </a:solidFill>
                  </a:endParaRPr>
                </a:p>
              </p:txBody>
            </p:sp>
          </mc:Choice>
          <mc:Fallback xmlns="">
            <p:sp>
              <p:nvSpPr>
                <p:cNvPr id="62" name="Oval 61">
                  <a:extLst>
                    <a:ext uri="{FF2B5EF4-FFF2-40B4-BE49-F238E27FC236}">
                      <a16:creationId xmlns:a16="http://schemas.microsoft.com/office/drawing/2014/main" id="{1584B40C-ED30-49B8-85AE-5F7E5D74B1A2}"/>
                    </a:ext>
                  </a:extLst>
                </p:cNvPr>
                <p:cNvSpPr>
                  <a:spLocks noRot="1" noChangeAspect="1" noMove="1" noResize="1" noEditPoints="1" noAdjustHandles="1" noChangeArrowheads="1" noChangeShapeType="1" noTextEdit="1"/>
                </p:cNvSpPr>
                <p:nvPr/>
              </p:nvSpPr>
              <p:spPr>
                <a:xfrm>
                  <a:off x="8252943" y="3451726"/>
                  <a:ext cx="607931" cy="607931"/>
                </a:xfrm>
                <a:prstGeom prst="ellipse">
                  <a:avLst/>
                </a:prstGeom>
                <a:blipFill>
                  <a:blip r:embed="rId17"/>
                  <a:stretch>
                    <a:fillRect/>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68" name="Straight Arrow Connector 67">
              <a:extLst>
                <a:ext uri="{FF2B5EF4-FFF2-40B4-BE49-F238E27FC236}">
                  <a16:creationId xmlns:a16="http://schemas.microsoft.com/office/drawing/2014/main" id="{65572110-2AEC-4C72-8E4B-372A774B4B15}"/>
                </a:ext>
              </a:extLst>
            </p:cNvPr>
            <p:cNvCxnSpPr>
              <a:stCxn id="61" idx="4"/>
              <a:endCxn id="57" idx="0"/>
            </p:cNvCxnSpPr>
            <p:nvPr/>
          </p:nvCxnSpPr>
          <p:spPr>
            <a:xfrm>
              <a:off x="6830862" y="3269126"/>
              <a:ext cx="0" cy="33426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a:extLst>
                <a:ext uri="{FF2B5EF4-FFF2-40B4-BE49-F238E27FC236}">
                  <a16:creationId xmlns:a16="http://schemas.microsoft.com/office/drawing/2014/main" id="{C3301C96-CE45-4D30-AB8C-4F17A3295DB6}"/>
                </a:ext>
              </a:extLst>
            </p:cNvPr>
            <p:cNvCxnSpPr>
              <a:stCxn id="62" idx="6"/>
              <a:endCxn id="55" idx="1"/>
            </p:cNvCxnSpPr>
            <p:nvPr/>
          </p:nvCxnSpPr>
          <p:spPr>
            <a:xfrm>
              <a:off x="8860873" y="3755692"/>
              <a:ext cx="31071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5" name="Rectangle: Rounded Corners 94">
              <a:extLst>
                <a:ext uri="{FF2B5EF4-FFF2-40B4-BE49-F238E27FC236}">
                  <a16:creationId xmlns:a16="http://schemas.microsoft.com/office/drawing/2014/main" id="{679E92B2-DCDD-4A48-8934-BF729F9A629A}"/>
                </a:ext>
              </a:extLst>
            </p:cNvPr>
            <p:cNvSpPr/>
            <p:nvPr/>
          </p:nvSpPr>
          <p:spPr>
            <a:xfrm>
              <a:off x="6429819" y="2575720"/>
              <a:ext cx="3277127" cy="1516308"/>
            </a:xfrm>
            <a:prstGeom prst="roundRect">
              <a:avLst/>
            </a:prstGeom>
            <a:noFill/>
            <a:ln w="38100" cap="flat" cmpd="sng" algn="ctr">
              <a:solidFill>
                <a:schemeClr val="accent3">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solidFill>
                  <a:schemeClr val="tx1"/>
                </a:solidFill>
              </a:endParaRPr>
            </a:p>
          </p:txBody>
        </p:sp>
      </p:grpSp>
      <p:sp>
        <p:nvSpPr>
          <p:cNvPr id="97" name="Rectangle: Rounded Corners 96">
            <a:extLst>
              <a:ext uri="{FF2B5EF4-FFF2-40B4-BE49-F238E27FC236}">
                <a16:creationId xmlns:a16="http://schemas.microsoft.com/office/drawing/2014/main" id="{65B2D935-EA6B-46CA-99FF-F6F15C648FE3}"/>
              </a:ext>
            </a:extLst>
          </p:cNvPr>
          <p:cNvSpPr/>
          <p:nvPr/>
        </p:nvSpPr>
        <p:spPr>
          <a:xfrm>
            <a:off x="335200" y="1197595"/>
            <a:ext cx="6347599" cy="1378730"/>
          </a:xfrm>
          <a:prstGeom prst="roundRect">
            <a:avLst/>
          </a:prstGeom>
          <a:noFill/>
          <a:ln w="3810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grpSp>
        <p:nvGrpSpPr>
          <p:cNvPr id="29" name="Group 28">
            <a:extLst>
              <a:ext uri="{FF2B5EF4-FFF2-40B4-BE49-F238E27FC236}">
                <a16:creationId xmlns:a16="http://schemas.microsoft.com/office/drawing/2014/main" id="{20C330A3-4263-4212-8A91-4502CD464028}"/>
              </a:ext>
            </a:extLst>
          </p:cNvPr>
          <p:cNvGrpSpPr/>
          <p:nvPr/>
        </p:nvGrpSpPr>
        <p:grpSpPr>
          <a:xfrm>
            <a:off x="10021106" y="1419558"/>
            <a:ext cx="954479" cy="1539799"/>
            <a:chOff x="9800517" y="1421882"/>
            <a:chExt cx="954479" cy="1539799"/>
          </a:xfrm>
        </p:grpSpPr>
        <mc:AlternateContent xmlns:mc="http://schemas.openxmlformats.org/markup-compatibility/2006" xmlns:a14="http://schemas.microsoft.com/office/drawing/2010/main">
          <mc:Choice Requires="a14">
            <p:sp>
              <p:nvSpPr>
                <p:cNvPr id="51" name="Rectangle 50">
                  <a:extLst>
                    <a:ext uri="{FF2B5EF4-FFF2-40B4-BE49-F238E27FC236}">
                      <a16:creationId xmlns:a16="http://schemas.microsoft.com/office/drawing/2014/main" id="{E01C51C8-DCB4-4D8A-965C-D9FDA4CE8E8C}"/>
                    </a:ext>
                  </a:extLst>
                </p:cNvPr>
                <p:cNvSpPr/>
                <p:nvPr/>
              </p:nvSpPr>
              <p:spPr>
                <a:xfrm>
                  <a:off x="10102304" y="2416894"/>
                  <a:ext cx="304596" cy="3045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𝑜</m:t>
                            </m:r>
                          </m:e>
                          <m:sub>
                            <m:r>
                              <a:rPr lang="en-US" altLang="zh-CN" sz="1600" i="1">
                                <a:solidFill>
                                  <a:schemeClr val="tx1"/>
                                </a:solidFill>
                                <a:latin typeface="Cambria Math" panose="02040503050406030204" pitchFamily="18" charset="0"/>
                              </a:rPr>
                              <m:t>2</m:t>
                            </m:r>
                          </m:sub>
                        </m:sSub>
                      </m:oMath>
                    </m:oMathPara>
                  </a14:m>
                  <a:endParaRPr lang="zh-CN" altLang="en-US" sz="1600" dirty="0">
                    <a:solidFill>
                      <a:schemeClr val="tx1"/>
                    </a:solidFill>
                  </a:endParaRPr>
                </a:p>
              </p:txBody>
            </p:sp>
          </mc:Choice>
          <mc:Fallback xmlns="">
            <p:sp>
              <p:nvSpPr>
                <p:cNvPr id="51" name="Rectangle 50">
                  <a:extLst>
                    <a:ext uri="{FF2B5EF4-FFF2-40B4-BE49-F238E27FC236}">
                      <a16:creationId xmlns:a16="http://schemas.microsoft.com/office/drawing/2014/main" id="{E01C51C8-DCB4-4D8A-965C-D9FDA4CE8E8C}"/>
                    </a:ext>
                  </a:extLst>
                </p:cNvPr>
                <p:cNvSpPr>
                  <a:spLocks noRot="1" noChangeAspect="1" noMove="1" noResize="1" noEditPoints="1" noAdjustHandles="1" noChangeArrowheads="1" noChangeShapeType="1" noTextEdit="1"/>
                </p:cNvSpPr>
                <p:nvPr/>
              </p:nvSpPr>
              <p:spPr>
                <a:xfrm>
                  <a:off x="10102304" y="2416894"/>
                  <a:ext cx="304596" cy="304596"/>
                </a:xfrm>
                <a:prstGeom prst="rect">
                  <a:avLst/>
                </a:prstGeom>
                <a:blipFill>
                  <a:blip r:embed="rId18"/>
                  <a:stretch>
                    <a:fillRect l="-18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Oval 65">
                  <a:extLst>
                    <a:ext uri="{FF2B5EF4-FFF2-40B4-BE49-F238E27FC236}">
                      <a16:creationId xmlns:a16="http://schemas.microsoft.com/office/drawing/2014/main" id="{D7C7BC59-42CD-484D-B7CF-B0B01301F18A}"/>
                    </a:ext>
                  </a:extLst>
                </p:cNvPr>
                <p:cNvSpPr/>
                <p:nvPr/>
              </p:nvSpPr>
              <p:spPr>
                <a:xfrm>
                  <a:off x="9888790" y="1500823"/>
                  <a:ext cx="709806"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𝑖𝑛𝑝𝑢𝑡</m:t>
                            </m:r>
                          </m:e>
                          <m:sub>
                            <m:r>
                              <a:rPr lang="en-US" altLang="zh-CN" sz="1600" i="1">
                                <a:solidFill>
                                  <a:schemeClr val="tx1"/>
                                </a:solidFill>
                                <a:latin typeface="Cambria Math" panose="02040503050406030204" pitchFamily="18" charset="0"/>
                              </a:rPr>
                              <m:t>2</m:t>
                            </m:r>
                          </m:sub>
                        </m:sSub>
                      </m:oMath>
                    </m:oMathPara>
                  </a14:m>
                  <a:endParaRPr lang="zh-CN" altLang="en-US" sz="1600" dirty="0">
                    <a:solidFill>
                      <a:schemeClr val="tx1"/>
                    </a:solidFill>
                  </a:endParaRPr>
                </a:p>
              </p:txBody>
            </p:sp>
          </mc:Choice>
          <mc:Fallback xmlns="">
            <p:sp>
              <p:nvSpPr>
                <p:cNvPr id="66" name="Oval 65">
                  <a:extLst>
                    <a:ext uri="{FF2B5EF4-FFF2-40B4-BE49-F238E27FC236}">
                      <a16:creationId xmlns:a16="http://schemas.microsoft.com/office/drawing/2014/main" id="{D7C7BC59-42CD-484D-B7CF-B0B01301F18A}"/>
                    </a:ext>
                  </a:extLst>
                </p:cNvPr>
                <p:cNvSpPr>
                  <a:spLocks noRot="1" noChangeAspect="1" noMove="1" noResize="1" noEditPoints="1" noAdjustHandles="1" noChangeArrowheads="1" noChangeShapeType="1" noTextEdit="1"/>
                </p:cNvSpPr>
                <p:nvPr/>
              </p:nvSpPr>
              <p:spPr>
                <a:xfrm>
                  <a:off x="9888790" y="1500823"/>
                  <a:ext cx="709806" cy="607931"/>
                </a:xfrm>
                <a:prstGeom prst="ellipse">
                  <a:avLst/>
                </a:prstGeom>
                <a:blipFill>
                  <a:blip r:embed="rId19"/>
                  <a:stretch>
                    <a:fillRect l="-5882"/>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75" name="Straight Arrow Connector 74">
              <a:extLst>
                <a:ext uri="{FF2B5EF4-FFF2-40B4-BE49-F238E27FC236}">
                  <a16:creationId xmlns:a16="http://schemas.microsoft.com/office/drawing/2014/main" id="{1D3E6856-F38B-4580-97F7-F698A8F3FBC1}"/>
                </a:ext>
              </a:extLst>
            </p:cNvPr>
            <p:cNvCxnSpPr>
              <a:cxnSpLocks/>
              <a:stCxn id="66" idx="4"/>
              <a:endCxn id="51" idx="0"/>
            </p:cNvCxnSpPr>
            <p:nvPr/>
          </p:nvCxnSpPr>
          <p:spPr>
            <a:xfrm>
              <a:off x="10243694" y="2108754"/>
              <a:ext cx="10909" cy="3081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8" name="Rectangle: Rounded Corners 97">
              <a:extLst>
                <a:ext uri="{FF2B5EF4-FFF2-40B4-BE49-F238E27FC236}">
                  <a16:creationId xmlns:a16="http://schemas.microsoft.com/office/drawing/2014/main" id="{EFF7C5EB-599E-4ABA-9471-732E022B415D}"/>
                </a:ext>
              </a:extLst>
            </p:cNvPr>
            <p:cNvSpPr/>
            <p:nvPr/>
          </p:nvSpPr>
          <p:spPr>
            <a:xfrm>
              <a:off x="9800517" y="1421882"/>
              <a:ext cx="954479" cy="1539799"/>
            </a:xfrm>
            <a:prstGeom prst="roundRect">
              <a:avLst/>
            </a:prstGeom>
            <a:noFill/>
            <a:ln w="38100"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72746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2" grpId="0" animBg="1"/>
      <p:bldP spid="94" grpId="0" animBg="1"/>
      <p:bldP spid="9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3F73E95C-1BB1-406E-8339-4ECBFFA60165}"/>
              </a:ext>
            </a:extLst>
          </p:cNvPr>
          <p:cNvSpPr/>
          <p:nvPr/>
        </p:nvSpPr>
        <p:spPr>
          <a:xfrm>
            <a:off x="342400" y="1145298"/>
            <a:ext cx="6439400" cy="5262979"/>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1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runCompare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ISelection</a:t>
            </a:r>
            <a:r>
              <a:rPr lang="en-US" sz="1600" dirty="0">
                <a:ea typeface="Times New Roman" panose="02020603050405020304" pitchFamily="18" charset="0"/>
                <a:cs typeface="Times New Roman" panose="02020603050405020304" pitchFamily="18" charset="0"/>
              </a:rPr>
              <a:t> s){</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2 	</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 input = </a:t>
            </a:r>
            <a:r>
              <a:rPr lang="en-US" sz="1600" dirty="0">
                <a:solidFill>
                  <a:srgbClr val="0000AA"/>
                </a:solidFill>
                <a:ea typeface="Times New Roman" panose="02020603050405020304" pitchFamily="18" charset="0"/>
                <a:cs typeface="Times New Roman" panose="02020603050405020304" pitchFamily="18" charset="0"/>
              </a:rPr>
              <a:t>new</a:t>
            </a:r>
            <a:r>
              <a:rPr lang="en-US" sz="1600" dirty="0">
                <a:ea typeface="Times New Roman" panose="02020603050405020304" pitchFamily="18" charset="0"/>
                <a:cs typeface="Times New Roman" panose="02020603050405020304" pitchFamily="18" charset="0"/>
              </a:rPr>
              <a:t> </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(s);</a:t>
            </a:r>
            <a:r>
              <a:rPr lang="en-US" sz="1600" i="1" dirty="0">
                <a:solidFill>
                  <a:srgbClr val="AAAAAA"/>
                </a:solidFill>
                <a:ea typeface="Times New Roman" panose="02020603050405020304" pitchFamily="18" charset="0"/>
                <a:cs typeface="Times New Roman" panose="02020603050405020304" pitchFamily="18" charset="0"/>
              </a:rPr>
              <a:t>//o2</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3 	</a:t>
            </a:r>
            <a:r>
              <a:rPr lang="en-US" sz="1600" dirty="0" err="1">
                <a:ea typeface="Times New Roman" panose="02020603050405020304" pitchFamily="18" charset="0"/>
                <a:cs typeface="Times New Roman" panose="02020603050405020304" pitchFamily="18" charset="0"/>
              </a:rPr>
              <a:t>openCompareEditorOnPage</a:t>
            </a:r>
            <a:r>
              <a:rPr lang="en-US" sz="1600" dirty="0">
                <a:ea typeface="Times New Roman" panose="02020603050405020304" pitchFamily="18" charset="0"/>
                <a:cs typeface="Times New Roman" panose="02020603050405020304" pitchFamily="18" charset="0"/>
              </a:rPr>
              <a:t>(input, </a:t>
            </a:r>
            <a:r>
              <a:rPr lang="en-US" sz="1600" dirty="0" err="1">
                <a:ea typeface="Times New Roman" panose="02020603050405020304" pitchFamily="18" charset="0"/>
                <a:cs typeface="Times New Roman" panose="02020603050405020304" pitchFamily="18" charset="0"/>
              </a:rPr>
              <a:t>fWorkbenchPage</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4 	</a:t>
            </a:r>
            <a:r>
              <a:rPr lang="en-US" sz="1600" dirty="0" err="1">
                <a:ea typeface="Times New Roman" panose="02020603050405020304" pitchFamily="18" charset="0"/>
                <a:cs typeface="Times New Roman" panose="02020603050405020304" pitchFamily="18" charset="0"/>
              </a:rPr>
              <a:t>useValue</a:t>
            </a:r>
            <a:r>
              <a:rPr lang="en-US" sz="1600" dirty="0">
                <a:ea typeface="Times New Roman" panose="02020603050405020304" pitchFamily="18" charset="0"/>
                <a:cs typeface="Times New Roman" panose="02020603050405020304" pitchFamily="18" charset="0"/>
              </a:rPr>
              <a:t>(input);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5 	... </a:t>
            </a:r>
            <a:r>
              <a:rPr lang="en-US" sz="1600" i="1" dirty="0">
                <a:solidFill>
                  <a:srgbClr val="AAAAAA"/>
                </a:solidFill>
                <a:ea typeface="Times New Roman" panose="02020603050405020304" pitchFamily="18" charset="0"/>
                <a:cs typeface="Times New Roman" panose="02020603050405020304" pitchFamily="18" charset="0"/>
              </a:rPr>
              <a:t>//never use input again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6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7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openCompareEditorOnPage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CompareEditorInput</a:t>
            </a:r>
            <a:r>
              <a:rPr lang="en-US" sz="1600" dirty="0">
                <a:ea typeface="Times New Roman" panose="02020603050405020304" pitchFamily="18" charset="0"/>
                <a:cs typeface="Times New Roman" panose="02020603050405020304" pitchFamily="18" charset="0"/>
              </a:rPr>
              <a:t> 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8 		</a:t>
            </a:r>
            <a:r>
              <a:rPr lang="en-US" sz="1600" dirty="0" err="1">
                <a:ea typeface="Times New Roman" panose="02020603050405020304" pitchFamily="18" charset="0"/>
                <a:cs typeface="Times New Roman" panose="02020603050405020304" pitchFamily="18" charset="0"/>
              </a:rPr>
              <a:t>IWorkbenchPage</a:t>
            </a:r>
            <a:r>
              <a:rPr lang="en-US" sz="1600" dirty="0">
                <a:ea typeface="Times New Roman" panose="02020603050405020304" pitchFamily="18" charset="0"/>
                <a:cs typeface="Times New Roman" panose="02020603050405020304" pitchFamily="18" charset="0"/>
              </a:rPr>
              <a:t> p){</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9 	</a:t>
            </a:r>
            <a:r>
              <a:rPr lang="en-US" sz="1600" dirty="0" err="1">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 info = </a:t>
            </a:r>
            <a:r>
              <a:rPr lang="en-US" sz="1600" dirty="0">
                <a:solidFill>
                  <a:srgbClr val="0000AA"/>
                </a:solidFill>
                <a:ea typeface="Times New Roman" panose="02020603050405020304" pitchFamily="18" charset="0"/>
                <a:cs typeface="Times New Roman" panose="02020603050405020304" pitchFamily="18" charset="0"/>
              </a:rPr>
              <a:t>new</a:t>
            </a:r>
            <a:r>
              <a:rPr lang="en-US" sz="1600" dirty="0">
                <a:ea typeface="Times New Roman" panose="02020603050405020304" pitchFamily="18" charset="0"/>
                <a:cs typeface="Times New Roman" panose="02020603050405020304" pitchFamily="18" charset="0"/>
              </a:rPr>
              <a:t> </a:t>
            </a:r>
            <a:r>
              <a:rPr lang="en-US" sz="1600" dirty="0" err="1">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a:t>
            </a:r>
            <a:r>
              <a:rPr lang="en-US" sz="1600" i="1" dirty="0">
                <a:solidFill>
                  <a:srgbClr val="AAAAAA"/>
                </a:solidFill>
                <a:ea typeface="Times New Roman" panose="02020603050405020304" pitchFamily="18" charset="0"/>
                <a:cs typeface="Times New Roman" panose="02020603050405020304" pitchFamily="18" charset="0"/>
              </a:rPr>
              <a:t>//o9</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10 	</a:t>
            </a:r>
            <a:r>
              <a:rPr lang="en-US" sz="1600" dirty="0" err="1">
                <a:ea typeface="Times New Roman" panose="02020603050405020304" pitchFamily="18" charset="0"/>
                <a:cs typeface="Times New Roman" panose="02020603050405020304" pitchFamily="18" charset="0"/>
              </a:rPr>
              <a:t>info.</a:t>
            </a:r>
            <a:r>
              <a:rPr lang="en-US" sz="1600" dirty="0" err="1">
                <a:solidFill>
                  <a:srgbClr val="1E90FF"/>
                </a:solidFill>
                <a:ea typeface="Times New Roman" panose="02020603050405020304" pitchFamily="18" charset="0"/>
                <a:cs typeface="Times New Roman" panose="02020603050405020304" pitchFamily="18" charset="0"/>
              </a:rPr>
              <a:t>add</a:t>
            </a:r>
            <a:r>
              <a:rPr lang="en-US" sz="1600" dirty="0">
                <a:ea typeface="Times New Roman" panose="02020603050405020304" pitchFamily="18" charset="0"/>
                <a:cs typeface="Times New Roman" panose="02020603050405020304" pitchFamily="18" charset="0"/>
              </a:rPr>
              <a:t>(in); </a:t>
            </a:r>
            <a:r>
              <a:rPr lang="en-US" sz="1600" i="1" dirty="0">
                <a:solidFill>
                  <a:srgbClr val="AAAAAA"/>
                </a:solidFill>
                <a:ea typeface="Times New Roman" panose="02020603050405020304" pitchFamily="18" charset="0"/>
                <a:cs typeface="Times New Roman" panose="02020603050405020304" pitchFamily="18" charset="0"/>
              </a:rPr>
              <a:t>//input is added into an </a:t>
            </a:r>
            <a:r>
              <a:rPr lang="en-US" sz="1600" i="1" dirty="0" err="1">
                <a:solidFill>
                  <a:srgbClr val="AAAAAA"/>
                </a:solidFill>
                <a:ea typeface="Times New Roman" panose="02020603050405020304" pitchFamily="18" charset="0"/>
                <a:cs typeface="Times New Roman" panose="02020603050405020304" pitchFamily="18" charset="0"/>
              </a:rPr>
              <a:t>ArrayList</a:t>
            </a:r>
            <a:r>
              <a:rPr lang="en-US" sz="1600" i="1" dirty="0">
                <a:solidFill>
                  <a:srgbClr val="AAAAAA"/>
                </a:solidFill>
                <a:ea typeface="Times New Roman" panose="02020603050405020304" pitchFamily="18" charset="0"/>
                <a:cs typeface="Times New Roman" panose="02020603050405020304" pitchFamily="18" charset="0"/>
              </a:rPr>
              <a:t> in info</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11 	</a:t>
            </a:r>
            <a:r>
              <a:rPr lang="en-US" sz="1600" dirty="0" err="1">
                <a:ea typeface="Times New Roman" panose="02020603050405020304" pitchFamily="18" charset="0"/>
                <a:cs typeface="Times New Roman" panose="02020603050405020304" pitchFamily="18" charset="0"/>
              </a:rPr>
              <a:t>Editor.</a:t>
            </a:r>
            <a:r>
              <a:rPr lang="en-US" sz="1600" dirty="0" err="1">
                <a:solidFill>
                  <a:srgbClr val="1E90FF"/>
                </a:solidFill>
                <a:ea typeface="Times New Roman" panose="02020603050405020304" pitchFamily="18" charset="0"/>
                <a:cs typeface="Times New Roman" panose="02020603050405020304" pitchFamily="18" charset="0"/>
              </a:rPr>
              <a:t>addHistoryItem</a:t>
            </a:r>
            <a:r>
              <a:rPr lang="en-US" sz="1600" dirty="0">
                <a:ea typeface="Times New Roman" panose="02020603050405020304" pitchFamily="18" charset="0"/>
                <a:cs typeface="Times New Roman" panose="02020603050405020304" pitchFamily="18" charset="0"/>
              </a:rPr>
              <a:t>(info); </a:t>
            </a:r>
            <a:r>
              <a:rPr lang="en-US" sz="1600" i="1" dirty="0">
                <a:solidFill>
                  <a:srgbClr val="AAAAAA"/>
                </a:solidFill>
                <a:ea typeface="Times New Roman" panose="02020603050405020304" pitchFamily="18" charset="0"/>
                <a:cs typeface="Times New Roman" panose="02020603050405020304" pitchFamily="18" charset="0"/>
              </a:rPr>
              <a:t>// info is cached</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12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13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useValue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 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14 	p = </a:t>
            </a:r>
            <a:r>
              <a:rPr lang="en-US" sz="1600" dirty="0" err="1">
                <a:ea typeface="Times New Roman" panose="02020603050405020304" pitchFamily="18" charset="0"/>
                <a:cs typeface="Times New Roman" panose="02020603050405020304" pitchFamily="18" charset="0"/>
              </a:rPr>
              <a:t>in.</a:t>
            </a:r>
            <a:r>
              <a:rPr lang="en-US" sz="1600" dirty="0" err="1">
                <a:solidFill>
                  <a:srgbClr val="1E90FF"/>
                </a:solidFill>
                <a:ea typeface="Times New Roman" panose="02020603050405020304" pitchFamily="18" charset="0"/>
                <a:cs typeface="Times New Roman" panose="02020603050405020304" pitchFamily="18" charset="0"/>
              </a:rPr>
              <a:t>value</a:t>
            </a:r>
            <a:r>
              <a:rPr lang="en-US" sz="1600" dirty="0">
                <a:ea typeface="Times New Roman" panose="02020603050405020304" pitchFamily="18" charset="0"/>
                <a:cs typeface="Times New Roman" panose="02020603050405020304" pitchFamily="18" charset="0"/>
              </a:rPr>
              <a:t>; ...</a:t>
            </a:r>
            <a:r>
              <a:rPr lang="en-US" sz="1600" i="1" dirty="0">
                <a:solidFill>
                  <a:srgbClr val="AAAAAA"/>
                </a:solidFill>
                <a:ea typeface="Times New Roman" panose="02020603050405020304" pitchFamily="18" charset="0"/>
                <a:cs typeface="Times New Roman" panose="02020603050405020304" pitchFamily="18" charset="0"/>
              </a:rPr>
              <a:t>//last use site of o2</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15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16 </a:t>
            </a:r>
            <a:r>
              <a:rPr lang="en-US" sz="1600" dirty="0">
                <a:solidFill>
                  <a:srgbClr val="0000AA"/>
                </a:solidFill>
                <a:ea typeface="Times New Roman" panose="02020603050405020304" pitchFamily="18" charset="0"/>
                <a:cs typeface="Times New Roman" panose="02020603050405020304" pitchFamily="18" charset="0"/>
              </a:rPr>
              <a:t>class</a:t>
            </a:r>
            <a:r>
              <a:rPr lang="en-US" sz="1600" dirty="0">
                <a:ea typeface="Times New Roman" panose="02020603050405020304" pitchFamily="18" charset="0"/>
                <a:cs typeface="Times New Roman" panose="02020603050405020304" pitchFamily="18" charset="0"/>
              </a:rPr>
              <a:t> </a:t>
            </a:r>
            <a:r>
              <a:rPr lang="en-US" sz="1600" u="sng" dirty="0" err="1">
                <a:solidFill>
                  <a:srgbClr val="00AA00"/>
                </a:solidFill>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17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a:solidFill>
                  <a:srgbClr val="00AA00"/>
                </a:solidFill>
                <a:ea typeface="Times New Roman" panose="02020603050405020304" pitchFamily="18" charset="0"/>
                <a:cs typeface="Times New Roman" panose="02020603050405020304" pitchFamily="18" charset="0"/>
              </a:rPr>
              <a:t>add</a:t>
            </a:r>
            <a:r>
              <a:rPr lang="en-US" sz="1600" dirty="0">
                <a:ea typeface="Times New Roman" panose="02020603050405020304" pitchFamily="18" charset="0"/>
                <a:cs typeface="Times New Roman" panose="02020603050405020304" pitchFamily="18" charset="0"/>
              </a:rPr>
              <a:t>(Object obj){</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18 		Object[] </a:t>
            </a:r>
            <a:r>
              <a:rPr lang="en-US" sz="1600" dirty="0" err="1">
                <a:ea typeface="Times New Roman" panose="02020603050405020304" pitchFamily="18" charset="0"/>
                <a:cs typeface="Times New Roman" panose="02020603050405020304" pitchFamily="18" charset="0"/>
              </a:rPr>
              <a:t>tmp</a:t>
            </a:r>
            <a:r>
              <a:rPr lang="en-US" sz="1600" dirty="0">
                <a:ea typeface="Times New Roman" panose="02020603050405020304" pitchFamily="18" charset="0"/>
                <a:cs typeface="Times New Roman" panose="02020603050405020304" pitchFamily="18" charset="0"/>
              </a:rPr>
              <a:t> = </a:t>
            </a:r>
            <a:r>
              <a:rPr lang="en-US" sz="1600" dirty="0" err="1">
                <a:solidFill>
                  <a:srgbClr val="0000AA"/>
                </a:solidFill>
                <a:ea typeface="Times New Roman" panose="02020603050405020304" pitchFamily="18" charset="0"/>
                <a:cs typeface="Times New Roman" panose="02020603050405020304" pitchFamily="18" charset="0"/>
              </a:rPr>
              <a:t>this</a:t>
            </a:r>
            <a:r>
              <a:rPr lang="en-US" sz="1600" dirty="0" err="1">
                <a:ea typeface="Times New Roman" panose="02020603050405020304" pitchFamily="18" charset="0"/>
                <a:cs typeface="Times New Roman" panose="02020603050405020304" pitchFamily="18" charset="0"/>
              </a:rPr>
              <a:t>.</a:t>
            </a:r>
            <a:r>
              <a:rPr lang="en-US" sz="1600" dirty="0" err="1">
                <a:solidFill>
                  <a:srgbClr val="1E90FF"/>
                </a:solidFill>
                <a:ea typeface="Times New Roman" panose="02020603050405020304" pitchFamily="18" charset="0"/>
                <a:cs typeface="Times New Roman" panose="02020603050405020304" pitchFamily="18" charset="0"/>
              </a:rPr>
              <a:t>array</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19 		</a:t>
            </a:r>
            <a:r>
              <a:rPr lang="en-US" sz="1600" dirty="0" err="1">
                <a:ea typeface="Times New Roman" panose="02020603050405020304" pitchFamily="18" charset="0"/>
                <a:cs typeface="Times New Roman" panose="02020603050405020304" pitchFamily="18" charset="0"/>
              </a:rPr>
              <a:t>tmp</a:t>
            </a:r>
            <a:r>
              <a:rPr lang="en-US" sz="1600" dirty="0">
                <a:ea typeface="Times New Roman" panose="02020603050405020304" pitchFamily="18" charset="0"/>
                <a:cs typeface="Times New Roman" panose="02020603050405020304" pitchFamily="18" charset="0"/>
              </a:rPr>
              <a:t>[...] = obj;</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20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21 }</a:t>
            </a:r>
            <a:endParaRPr lang="en-US" sz="1600" dirty="0">
              <a:effectLst/>
              <a:ea typeface="DengXian" panose="02010600030101010101" pitchFamily="2" charset="-122"/>
              <a:cs typeface="Times New Roman" panose="02020603050405020304" pitchFamily="18" charset="0"/>
            </a:endParaRPr>
          </a:p>
        </p:txBody>
      </p:sp>
      <p:sp>
        <p:nvSpPr>
          <p:cNvPr id="2" name="Title 1"/>
          <p:cNvSpPr>
            <a:spLocks noGrp="1"/>
          </p:cNvSpPr>
          <p:nvPr>
            <p:ph type="title"/>
          </p:nvPr>
        </p:nvSpPr>
        <p:spPr>
          <a:xfrm>
            <a:off x="213167" y="396762"/>
            <a:ext cx="11734800" cy="1143000"/>
          </a:xfrm>
        </p:spPr>
        <p:txBody>
          <a:bodyPr/>
          <a:lstStyle/>
          <a:p>
            <a:r>
              <a:rPr lang="en-US" altLang="zh-CN" sz="3600" dirty="0"/>
              <a:t>ISPG: Inter-procedure symbolic points-to graph</a:t>
            </a:r>
            <a:endParaRPr lang="zh-CN" altLang="en-US" sz="3600" dirty="0"/>
          </a:p>
        </p:txBody>
      </p:sp>
      <mc:AlternateContent xmlns:mc="http://schemas.openxmlformats.org/markup-compatibility/2006" xmlns:a14="http://schemas.microsoft.com/office/drawing/2010/main">
        <mc:Choice Requires="a14">
          <p:sp>
            <p:nvSpPr>
              <p:cNvPr id="58" name="Rectangle 57">
                <a:extLst>
                  <a:ext uri="{FF2B5EF4-FFF2-40B4-BE49-F238E27FC236}">
                    <a16:creationId xmlns:a16="http://schemas.microsoft.com/office/drawing/2014/main" id="{0BFB3C72-5103-47F4-96B6-2FAE42EEED3A}"/>
                  </a:ext>
                </a:extLst>
              </p:cNvPr>
              <p:cNvSpPr/>
              <p:nvPr/>
            </p:nvSpPr>
            <p:spPr>
              <a:xfrm>
                <a:off x="6678564" y="4835390"/>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i="1">
                              <a:solidFill>
                                <a:schemeClr val="tx1"/>
                              </a:solidFill>
                              <a:latin typeface="Cambria Math" panose="02040503050406030204" pitchFamily="18" charset="0"/>
                            </a:rPr>
                            <m:t>1</m:t>
                          </m:r>
                        </m:sub>
                      </m:sSub>
                    </m:oMath>
                  </m:oMathPara>
                </a14:m>
                <a:endParaRPr lang="zh-CN" altLang="en-US" sz="1600" dirty="0">
                  <a:solidFill>
                    <a:schemeClr val="tx1"/>
                  </a:solidFill>
                </a:endParaRPr>
              </a:p>
            </p:txBody>
          </p:sp>
        </mc:Choice>
        <mc:Fallback xmlns="">
          <p:sp>
            <p:nvSpPr>
              <p:cNvPr id="58" name="Rectangle 57">
                <a:extLst>
                  <a:ext uri="{FF2B5EF4-FFF2-40B4-BE49-F238E27FC236}">
                    <a16:creationId xmlns:a16="http://schemas.microsoft.com/office/drawing/2014/main" id="{0BFB3C72-5103-47F4-96B6-2FAE42EEED3A}"/>
                  </a:ext>
                </a:extLst>
              </p:cNvPr>
              <p:cNvSpPr>
                <a:spLocks noRot="1" noChangeAspect="1" noMove="1" noResize="1" noEditPoints="1" noAdjustHandles="1" noChangeArrowheads="1" noChangeShapeType="1" noTextEdit="1"/>
              </p:cNvSpPr>
              <p:nvPr/>
            </p:nvSpPr>
            <p:spPr>
              <a:xfrm>
                <a:off x="6678564" y="4835390"/>
                <a:ext cx="304596" cy="30459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Rectangle 58">
                <a:extLst>
                  <a:ext uri="{FF2B5EF4-FFF2-40B4-BE49-F238E27FC236}">
                    <a16:creationId xmlns:a16="http://schemas.microsoft.com/office/drawing/2014/main" id="{61FEF66F-BF1F-41EA-81E0-AFBC34CFF51B}"/>
                  </a:ext>
                </a:extLst>
              </p:cNvPr>
              <p:cNvSpPr/>
              <p:nvPr/>
            </p:nvSpPr>
            <p:spPr>
              <a:xfrm>
                <a:off x="8003973" y="4835390"/>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i="1">
                              <a:solidFill>
                                <a:schemeClr val="tx1"/>
                              </a:solidFill>
                              <a:latin typeface="Cambria Math" panose="02040503050406030204" pitchFamily="18" charset="0"/>
                            </a:rPr>
                            <m:t>2</m:t>
                          </m:r>
                        </m:sub>
                      </m:sSub>
                    </m:oMath>
                  </m:oMathPara>
                </a14:m>
                <a:endParaRPr lang="zh-CN" altLang="en-US" sz="1600" dirty="0">
                  <a:solidFill>
                    <a:schemeClr val="tx1"/>
                  </a:solidFill>
                </a:endParaRPr>
              </a:p>
            </p:txBody>
          </p:sp>
        </mc:Choice>
        <mc:Fallback xmlns="">
          <p:sp>
            <p:nvSpPr>
              <p:cNvPr id="59" name="Rectangle 58">
                <a:extLst>
                  <a:ext uri="{FF2B5EF4-FFF2-40B4-BE49-F238E27FC236}">
                    <a16:creationId xmlns:a16="http://schemas.microsoft.com/office/drawing/2014/main" id="{61FEF66F-BF1F-41EA-81E0-AFBC34CFF51B}"/>
                  </a:ext>
                </a:extLst>
              </p:cNvPr>
              <p:cNvSpPr>
                <a:spLocks noRot="1" noChangeAspect="1" noMove="1" noResize="1" noEditPoints="1" noAdjustHandles="1" noChangeArrowheads="1" noChangeShapeType="1" noTextEdit="1"/>
              </p:cNvSpPr>
              <p:nvPr/>
            </p:nvSpPr>
            <p:spPr>
              <a:xfrm>
                <a:off x="8003973" y="4835390"/>
                <a:ext cx="304596" cy="30459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Rectangle 59">
                <a:extLst>
                  <a:ext uri="{FF2B5EF4-FFF2-40B4-BE49-F238E27FC236}">
                    <a16:creationId xmlns:a16="http://schemas.microsoft.com/office/drawing/2014/main" id="{07A4D843-CF95-452F-A96B-02FBB3EB9057}"/>
                  </a:ext>
                </a:extLst>
              </p:cNvPr>
              <p:cNvSpPr/>
              <p:nvPr/>
            </p:nvSpPr>
            <p:spPr>
              <a:xfrm>
                <a:off x="9171593" y="4836256"/>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i="1">
                              <a:solidFill>
                                <a:schemeClr val="tx1"/>
                              </a:solidFill>
                              <a:latin typeface="Cambria Math" panose="02040503050406030204" pitchFamily="18" charset="0"/>
                            </a:rPr>
                            <m:t>3</m:t>
                          </m:r>
                        </m:sub>
                      </m:sSub>
                    </m:oMath>
                  </m:oMathPara>
                </a14:m>
                <a:endParaRPr lang="zh-CN" altLang="en-US" sz="1600" dirty="0">
                  <a:solidFill>
                    <a:schemeClr val="tx1"/>
                  </a:solidFill>
                </a:endParaRPr>
              </a:p>
            </p:txBody>
          </p:sp>
        </mc:Choice>
        <mc:Fallback xmlns="">
          <p:sp>
            <p:nvSpPr>
              <p:cNvPr id="60" name="Rectangle 59">
                <a:extLst>
                  <a:ext uri="{FF2B5EF4-FFF2-40B4-BE49-F238E27FC236}">
                    <a16:creationId xmlns:a16="http://schemas.microsoft.com/office/drawing/2014/main" id="{07A4D843-CF95-452F-A96B-02FBB3EB9057}"/>
                  </a:ext>
                </a:extLst>
              </p:cNvPr>
              <p:cNvSpPr>
                <a:spLocks noRot="1" noChangeAspect="1" noMove="1" noResize="1" noEditPoints="1" noAdjustHandles="1" noChangeArrowheads="1" noChangeShapeType="1" noTextEdit="1"/>
              </p:cNvSpPr>
              <p:nvPr/>
            </p:nvSpPr>
            <p:spPr>
              <a:xfrm>
                <a:off x="9171593" y="4836256"/>
                <a:ext cx="304596" cy="304596"/>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3" name="Oval 62">
                <a:extLst>
                  <a:ext uri="{FF2B5EF4-FFF2-40B4-BE49-F238E27FC236}">
                    <a16:creationId xmlns:a16="http://schemas.microsoft.com/office/drawing/2014/main" id="{81A00714-D07E-4F0E-A26C-A1AFA95B5995}"/>
                  </a:ext>
                </a:extLst>
              </p:cNvPr>
              <p:cNvSpPr/>
              <p:nvPr/>
            </p:nvSpPr>
            <p:spPr>
              <a:xfrm>
                <a:off x="6494053" y="5513695"/>
                <a:ext cx="673618"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𝑡h𝑖𝑠</m:t>
                          </m:r>
                        </m:e>
                        <m:sub>
                          <m:r>
                            <a:rPr lang="en-US" altLang="zh-CN" sz="1600" i="1">
                              <a:solidFill>
                                <a:schemeClr val="tx1"/>
                              </a:solidFill>
                              <a:latin typeface="Cambria Math" panose="02040503050406030204" pitchFamily="18" charset="0"/>
                            </a:rPr>
                            <m:t>17</m:t>
                          </m:r>
                        </m:sub>
                      </m:sSub>
                    </m:oMath>
                  </m:oMathPara>
                </a14:m>
                <a:endParaRPr lang="zh-CN" altLang="en-US" sz="1600" dirty="0">
                  <a:solidFill>
                    <a:schemeClr val="tx1"/>
                  </a:solidFill>
                </a:endParaRPr>
              </a:p>
            </p:txBody>
          </p:sp>
        </mc:Choice>
        <mc:Fallback xmlns="">
          <p:sp>
            <p:nvSpPr>
              <p:cNvPr id="63" name="Oval 62">
                <a:extLst>
                  <a:ext uri="{FF2B5EF4-FFF2-40B4-BE49-F238E27FC236}">
                    <a16:creationId xmlns:a16="http://schemas.microsoft.com/office/drawing/2014/main" id="{81A00714-D07E-4F0E-A26C-A1AFA95B5995}"/>
                  </a:ext>
                </a:extLst>
              </p:cNvPr>
              <p:cNvSpPr>
                <a:spLocks noRot="1" noChangeAspect="1" noMove="1" noResize="1" noEditPoints="1" noAdjustHandles="1" noChangeArrowheads="1" noChangeShapeType="1" noTextEdit="1"/>
              </p:cNvSpPr>
              <p:nvPr/>
            </p:nvSpPr>
            <p:spPr>
              <a:xfrm>
                <a:off x="6494053" y="5513695"/>
                <a:ext cx="673618" cy="607931"/>
              </a:xfrm>
              <a:prstGeom prst="ellipse">
                <a:avLst/>
              </a:prstGeom>
              <a:blipFill>
                <a:blip r:embed="rId7"/>
                <a:stretch>
                  <a:fillRect l="-1770"/>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4" name="Oval 63">
                <a:extLst>
                  <a:ext uri="{FF2B5EF4-FFF2-40B4-BE49-F238E27FC236}">
                    <a16:creationId xmlns:a16="http://schemas.microsoft.com/office/drawing/2014/main" id="{77B0AF7C-0FBC-47CC-A1BA-E25B411B28D8}"/>
                  </a:ext>
                </a:extLst>
              </p:cNvPr>
              <p:cNvSpPr/>
              <p:nvPr/>
            </p:nvSpPr>
            <p:spPr>
              <a:xfrm>
                <a:off x="7837812" y="5523386"/>
                <a:ext cx="622425"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𝑡𝑚𝑝</m:t>
                          </m:r>
                        </m:e>
                        <m:sub>
                          <m:r>
                            <a:rPr lang="en-US" altLang="zh-CN" sz="1600" i="1">
                              <a:solidFill>
                                <a:schemeClr val="tx1"/>
                              </a:solidFill>
                              <a:latin typeface="Cambria Math" panose="02040503050406030204" pitchFamily="18" charset="0"/>
                            </a:rPr>
                            <m:t>17</m:t>
                          </m:r>
                        </m:sub>
                      </m:sSub>
                    </m:oMath>
                  </m:oMathPara>
                </a14:m>
                <a:endParaRPr lang="zh-CN" altLang="en-US" sz="1600" dirty="0">
                  <a:solidFill>
                    <a:schemeClr val="tx1"/>
                  </a:solidFill>
                </a:endParaRPr>
              </a:p>
            </p:txBody>
          </p:sp>
        </mc:Choice>
        <mc:Fallback xmlns="">
          <p:sp>
            <p:nvSpPr>
              <p:cNvPr id="64" name="Oval 63">
                <a:extLst>
                  <a:ext uri="{FF2B5EF4-FFF2-40B4-BE49-F238E27FC236}">
                    <a16:creationId xmlns:a16="http://schemas.microsoft.com/office/drawing/2014/main" id="{77B0AF7C-0FBC-47CC-A1BA-E25B411B28D8}"/>
                  </a:ext>
                </a:extLst>
              </p:cNvPr>
              <p:cNvSpPr>
                <a:spLocks noRot="1" noChangeAspect="1" noMove="1" noResize="1" noEditPoints="1" noAdjustHandles="1" noChangeArrowheads="1" noChangeShapeType="1" noTextEdit="1"/>
              </p:cNvSpPr>
              <p:nvPr/>
            </p:nvSpPr>
            <p:spPr>
              <a:xfrm>
                <a:off x="7837812" y="5523386"/>
                <a:ext cx="622425" cy="607931"/>
              </a:xfrm>
              <a:prstGeom prst="ellipse">
                <a:avLst/>
              </a:prstGeom>
              <a:blipFill>
                <a:blip r:embed="rId8"/>
                <a:stretch>
                  <a:fillRect l="-9615"/>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5" name="Oval 64">
                <a:extLst>
                  <a:ext uri="{FF2B5EF4-FFF2-40B4-BE49-F238E27FC236}">
                    <a16:creationId xmlns:a16="http://schemas.microsoft.com/office/drawing/2014/main" id="{739E5B73-D120-4DE9-8969-F2C2F433297D}"/>
                  </a:ext>
                </a:extLst>
              </p:cNvPr>
              <p:cNvSpPr/>
              <p:nvPr/>
            </p:nvSpPr>
            <p:spPr>
              <a:xfrm>
                <a:off x="9019925" y="5523386"/>
                <a:ext cx="607931"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𝑜𝑏𝑗</m:t>
                          </m:r>
                        </m:e>
                        <m:sub>
                          <m:r>
                            <a:rPr lang="en-US" altLang="zh-CN" sz="1600" i="1">
                              <a:solidFill>
                                <a:schemeClr val="tx1"/>
                              </a:solidFill>
                              <a:latin typeface="Cambria Math" panose="02040503050406030204" pitchFamily="18" charset="0"/>
                            </a:rPr>
                            <m:t>17</m:t>
                          </m:r>
                        </m:sub>
                      </m:sSub>
                    </m:oMath>
                  </m:oMathPara>
                </a14:m>
                <a:endParaRPr lang="zh-CN" altLang="en-US" sz="1600" dirty="0">
                  <a:solidFill>
                    <a:schemeClr val="tx1"/>
                  </a:solidFill>
                </a:endParaRPr>
              </a:p>
            </p:txBody>
          </p:sp>
        </mc:Choice>
        <mc:Fallback xmlns="">
          <p:sp>
            <p:nvSpPr>
              <p:cNvPr id="65" name="Oval 64">
                <a:extLst>
                  <a:ext uri="{FF2B5EF4-FFF2-40B4-BE49-F238E27FC236}">
                    <a16:creationId xmlns:a16="http://schemas.microsoft.com/office/drawing/2014/main" id="{739E5B73-D120-4DE9-8969-F2C2F433297D}"/>
                  </a:ext>
                </a:extLst>
              </p:cNvPr>
              <p:cNvSpPr>
                <a:spLocks noRot="1" noChangeAspect="1" noMove="1" noResize="1" noEditPoints="1" noAdjustHandles="1" noChangeArrowheads="1" noChangeShapeType="1" noTextEdit="1"/>
              </p:cNvSpPr>
              <p:nvPr/>
            </p:nvSpPr>
            <p:spPr>
              <a:xfrm>
                <a:off x="9019925" y="5523386"/>
                <a:ext cx="607931" cy="607931"/>
              </a:xfrm>
              <a:prstGeom prst="ellipse">
                <a:avLst/>
              </a:prstGeom>
              <a:blipFill>
                <a:blip r:embed="rId9"/>
                <a:stretch>
                  <a:fillRect l="-5941"/>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71" name="Straight Arrow Connector 70">
            <a:extLst>
              <a:ext uri="{FF2B5EF4-FFF2-40B4-BE49-F238E27FC236}">
                <a16:creationId xmlns:a16="http://schemas.microsoft.com/office/drawing/2014/main" id="{2E6DECD6-4410-4FC9-A4E7-07F02A862CA8}"/>
              </a:ext>
            </a:extLst>
          </p:cNvPr>
          <p:cNvCxnSpPr>
            <a:cxnSpLocks/>
            <a:stCxn id="63" idx="0"/>
            <a:endCxn id="58" idx="2"/>
          </p:cNvCxnSpPr>
          <p:nvPr/>
        </p:nvCxnSpPr>
        <p:spPr>
          <a:xfrm flipV="1">
            <a:off x="6830862" y="5139986"/>
            <a:ext cx="0" cy="37370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CD038D37-9C9C-4746-92D8-77C3EF765029}"/>
              </a:ext>
            </a:extLst>
          </p:cNvPr>
          <p:cNvCxnSpPr>
            <a:cxnSpLocks/>
            <a:stCxn id="64" idx="0"/>
            <a:endCxn id="59" idx="2"/>
          </p:cNvCxnSpPr>
          <p:nvPr/>
        </p:nvCxnSpPr>
        <p:spPr>
          <a:xfrm flipV="1">
            <a:off x="8149025" y="5139986"/>
            <a:ext cx="7247" cy="3834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3" name="Straight Arrow Connector 72">
            <a:extLst>
              <a:ext uri="{FF2B5EF4-FFF2-40B4-BE49-F238E27FC236}">
                <a16:creationId xmlns:a16="http://schemas.microsoft.com/office/drawing/2014/main" id="{1A34639E-9060-4629-8A48-C052BDF1F94E}"/>
              </a:ext>
            </a:extLst>
          </p:cNvPr>
          <p:cNvCxnSpPr>
            <a:stCxn id="65" idx="0"/>
            <a:endCxn id="60" idx="2"/>
          </p:cNvCxnSpPr>
          <p:nvPr/>
        </p:nvCxnSpPr>
        <p:spPr>
          <a:xfrm flipV="1">
            <a:off x="9323891" y="5140852"/>
            <a:ext cx="0" cy="3825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8" name="Straight Arrow Connector 77">
            <a:extLst>
              <a:ext uri="{FF2B5EF4-FFF2-40B4-BE49-F238E27FC236}">
                <a16:creationId xmlns:a16="http://schemas.microsoft.com/office/drawing/2014/main" id="{6BBC67D1-78F9-4D32-95C6-5DBBC47C58F1}"/>
              </a:ext>
            </a:extLst>
          </p:cNvPr>
          <p:cNvCxnSpPr>
            <a:stCxn id="58" idx="3"/>
            <a:endCxn id="59" idx="1"/>
          </p:cNvCxnSpPr>
          <p:nvPr/>
        </p:nvCxnSpPr>
        <p:spPr>
          <a:xfrm>
            <a:off x="6983160" y="4987688"/>
            <a:ext cx="102081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9" name="Straight Arrow Connector 78">
            <a:extLst>
              <a:ext uri="{FF2B5EF4-FFF2-40B4-BE49-F238E27FC236}">
                <a16:creationId xmlns:a16="http://schemas.microsoft.com/office/drawing/2014/main" id="{36515BAF-DC5C-4CE1-937D-09C6A99E1F67}"/>
              </a:ext>
            </a:extLst>
          </p:cNvPr>
          <p:cNvCxnSpPr>
            <a:stCxn id="59" idx="3"/>
            <a:endCxn id="60" idx="1"/>
          </p:cNvCxnSpPr>
          <p:nvPr/>
        </p:nvCxnSpPr>
        <p:spPr>
          <a:xfrm>
            <a:off x="8308569" y="4987688"/>
            <a:ext cx="863023" cy="8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7" name="TextBox 86">
            <a:extLst>
              <a:ext uri="{FF2B5EF4-FFF2-40B4-BE49-F238E27FC236}">
                <a16:creationId xmlns:a16="http://schemas.microsoft.com/office/drawing/2014/main" id="{FED9B38D-B3EA-448D-ACC4-69C00AEE8546}"/>
              </a:ext>
            </a:extLst>
          </p:cNvPr>
          <p:cNvSpPr txBox="1"/>
          <p:nvPr/>
        </p:nvSpPr>
        <p:spPr>
          <a:xfrm>
            <a:off x="7344014" y="4786287"/>
            <a:ext cx="184731" cy="523220"/>
          </a:xfrm>
          <a:prstGeom prst="rect">
            <a:avLst/>
          </a:prstGeom>
          <a:noFill/>
        </p:spPr>
        <p:txBody>
          <a:bodyPr wrap="none" rtlCol="0">
            <a:spAutoFit/>
          </a:bodyPr>
          <a:lstStyle/>
          <a:p>
            <a:endParaRPr lang="zh-CN" altLang="en-US" sz="2800" dirty="0"/>
          </a:p>
        </p:txBody>
      </p:sp>
      <mc:AlternateContent xmlns:mc="http://schemas.openxmlformats.org/markup-compatibility/2006" xmlns:a14="http://schemas.microsoft.com/office/drawing/2010/main">
        <mc:Choice Requires="a14">
          <p:sp>
            <p:nvSpPr>
              <p:cNvPr id="88" name="Rectangle 87">
                <a:extLst>
                  <a:ext uri="{FF2B5EF4-FFF2-40B4-BE49-F238E27FC236}">
                    <a16:creationId xmlns:a16="http://schemas.microsoft.com/office/drawing/2014/main" id="{4C2A4928-CC52-4AF0-B7AA-9FF502F258B6}"/>
                  </a:ext>
                </a:extLst>
              </p:cNvPr>
              <p:cNvSpPr/>
              <p:nvPr/>
            </p:nvSpPr>
            <p:spPr>
              <a:xfrm>
                <a:off x="7068702" y="4614093"/>
                <a:ext cx="753091" cy="3579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m:t>
                          </m:r>
                        </m:e>
                        <m:sub>
                          <m:r>
                            <a:rPr lang="en-US" altLang="zh-CN" sz="1600" i="1">
                              <a:solidFill>
                                <a:schemeClr val="tx1"/>
                              </a:solidFill>
                              <a:latin typeface="Cambria Math" panose="02040503050406030204" pitchFamily="18" charset="0"/>
                            </a:rPr>
                            <m:t>𝑎𝑟𝑟𝑎𝑦</m:t>
                          </m:r>
                        </m:sub>
                      </m:sSub>
                    </m:oMath>
                  </m:oMathPara>
                </a14:m>
                <a:endParaRPr lang="zh-CN" altLang="en-US" sz="1600" dirty="0">
                  <a:solidFill>
                    <a:schemeClr val="tx1"/>
                  </a:solidFill>
                </a:endParaRPr>
              </a:p>
            </p:txBody>
          </p:sp>
        </mc:Choice>
        <mc:Fallback xmlns="">
          <p:sp>
            <p:nvSpPr>
              <p:cNvPr id="88" name="Rectangle 87">
                <a:extLst>
                  <a:ext uri="{FF2B5EF4-FFF2-40B4-BE49-F238E27FC236}">
                    <a16:creationId xmlns:a16="http://schemas.microsoft.com/office/drawing/2014/main" id="{4C2A4928-CC52-4AF0-B7AA-9FF502F258B6}"/>
                  </a:ext>
                </a:extLst>
              </p:cNvPr>
              <p:cNvSpPr>
                <a:spLocks noRot="1" noChangeAspect="1" noMove="1" noResize="1" noEditPoints="1" noAdjustHandles="1" noChangeArrowheads="1" noChangeShapeType="1" noTextEdit="1"/>
              </p:cNvSpPr>
              <p:nvPr/>
            </p:nvSpPr>
            <p:spPr>
              <a:xfrm>
                <a:off x="7068702" y="4614093"/>
                <a:ext cx="753091" cy="357983"/>
              </a:xfrm>
              <a:prstGeom prst="rect">
                <a:avLst/>
              </a:prstGeom>
              <a:blipFill>
                <a:blip r:embed="rId10"/>
                <a:stretch>
                  <a:fillRect b="-50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9" name="Rectangle 88">
                <a:extLst>
                  <a:ext uri="{FF2B5EF4-FFF2-40B4-BE49-F238E27FC236}">
                    <a16:creationId xmlns:a16="http://schemas.microsoft.com/office/drawing/2014/main" id="{87061A92-D028-4447-B5AB-2B2EDD628ECD}"/>
                  </a:ext>
                </a:extLst>
              </p:cNvPr>
              <p:cNvSpPr/>
              <p:nvPr/>
            </p:nvSpPr>
            <p:spPr>
              <a:xfrm>
                <a:off x="8186971" y="4598482"/>
                <a:ext cx="899413" cy="3468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m:t>
                          </m:r>
                        </m:e>
                        <m:sub>
                          <m:r>
                            <a:rPr lang="en-US" altLang="zh-CN" sz="1600" i="1">
                              <a:solidFill>
                                <a:schemeClr val="tx1"/>
                              </a:solidFill>
                              <a:latin typeface="Cambria Math" panose="02040503050406030204" pitchFamily="18" charset="0"/>
                            </a:rPr>
                            <m:t>𝑎𝑟𝑟</m:t>
                          </m:r>
                          <m:r>
                            <a:rPr lang="en-US" altLang="zh-CN" sz="1600" i="1">
                              <a:solidFill>
                                <a:schemeClr val="tx1"/>
                              </a:solidFill>
                              <a:latin typeface="Cambria Math" panose="02040503050406030204" pitchFamily="18" charset="0"/>
                            </a:rPr>
                            <m:t>_</m:t>
                          </m:r>
                          <m:r>
                            <a:rPr lang="en-US" altLang="zh-CN" sz="1600" i="1">
                              <a:solidFill>
                                <a:schemeClr val="tx1"/>
                              </a:solidFill>
                              <a:latin typeface="Cambria Math" panose="02040503050406030204" pitchFamily="18" charset="0"/>
                            </a:rPr>
                            <m:t>𝑒𝑙𝑚</m:t>
                          </m:r>
                        </m:sub>
                      </m:sSub>
                    </m:oMath>
                  </m:oMathPara>
                </a14:m>
                <a:endParaRPr lang="zh-CN" altLang="en-US" sz="1600" dirty="0">
                  <a:solidFill>
                    <a:schemeClr val="tx1"/>
                  </a:solidFill>
                </a:endParaRPr>
              </a:p>
            </p:txBody>
          </p:sp>
        </mc:Choice>
        <mc:Fallback xmlns="">
          <p:sp>
            <p:nvSpPr>
              <p:cNvPr id="89" name="Rectangle 88">
                <a:extLst>
                  <a:ext uri="{FF2B5EF4-FFF2-40B4-BE49-F238E27FC236}">
                    <a16:creationId xmlns:a16="http://schemas.microsoft.com/office/drawing/2014/main" id="{87061A92-D028-4447-B5AB-2B2EDD628ECD}"/>
                  </a:ext>
                </a:extLst>
              </p:cNvPr>
              <p:cNvSpPr>
                <a:spLocks noRot="1" noChangeAspect="1" noMove="1" noResize="1" noEditPoints="1" noAdjustHandles="1" noChangeArrowheads="1" noChangeShapeType="1" noTextEdit="1"/>
              </p:cNvSpPr>
              <p:nvPr/>
            </p:nvSpPr>
            <p:spPr>
              <a:xfrm>
                <a:off x="8186971" y="4598482"/>
                <a:ext cx="899413" cy="346826"/>
              </a:xfrm>
              <a:prstGeom prst="rect">
                <a:avLst/>
              </a:prstGeom>
              <a:blipFill>
                <a:blip r:embed="rId11"/>
                <a:stretch>
                  <a:fillRect b="-877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Rectangle 52">
                <a:extLst>
                  <a:ext uri="{FF2B5EF4-FFF2-40B4-BE49-F238E27FC236}">
                    <a16:creationId xmlns:a16="http://schemas.microsoft.com/office/drawing/2014/main" id="{533A0F86-ECDE-414F-96F9-6AE2C1022425}"/>
                  </a:ext>
                </a:extLst>
              </p:cNvPr>
              <p:cNvSpPr/>
              <p:nvPr/>
            </p:nvSpPr>
            <p:spPr>
              <a:xfrm>
                <a:off x="11049937" y="3603394"/>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b="0" i="1" smtClean="0">
                              <a:solidFill>
                                <a:schemeClr val="tx1"/>
                              </a:solidFill>
                              <a:latin typeface="Cambria Math" panose="02040503050406030204" pitchFamily="18" charset="0"/>
                            </a:rPr>
                            <m:t>13</m:t>
                          </m:r>
                        </m:sub>
                      </m:sSub>
                    </m:oMath>
                  </m:oMathPara>
                </a14:m>
                <a:endParaRPr lang="zh-CN" altLang="en-US" sz="1600" dirty="0">
                  <a:solidFill>
                    <a:schemeClr val="tx1"/>
                  </a:solidFill>
                </a:endParaRPr>
              </a:p>
            </p:txBody>
          </p:sp>
        </mc:Choice>
        <mc:Fallback xmlns="">
          <p:sp>
            <p:nvSpPr>
              <p:cNvPr id="53" name="Rectangle 52">
                <a:extLst>
                  <a:ext uri="{FF2B5EF4-FFF2-40B4-BE49-F238E27FC236}">
                    <a16:creationId xmlns:a16="http://schemas.microsoft.com/office/drawing/2014/main" id="{533A0F86-ECDE-414F-96F9-6AE2C1022425}"/>
                  </a:ext>
                </a:extLst>
              </p:cNvPr>
              <p:cNvSpPr>
                <a:spLocks noRot="1" noChangeAspect="1" noMove="1" noResize="1" noEditPoints="1" noAdjustHandles="1" noChangeArrowheads="1" noChangeShapeType="1" noTextEdit="1"/>
              </p:cNvSpPr>
              <p:nvPr/>
            </p:nvSpPr>
            <p:spPr>
              <a:xfrm>
                <a:off x="11049937" y="3603394"/>
                <a:ext cx="304596" cy="304596"/>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7" name="Oval 66">
                <a:extLst>
                  <a:ext uri="{FF2B5EF4-FFF2-40B4-BE49-F238E27FC236}">
                    <a16:creationId xmlns:a16="http://schemas.microsoft.com/office/drawing/2014/main" id="{8BB67ACC-5F5C-4AC1-A0A2-D5E23EE3F931}"/>
                  </a:ext>
                </a:extLst>
              </p:cNvPr>
              <p:cNvSpPr/>
              <p:nvPr/>
            </p:nvSpPr>
            <p:spPr>
              <a:xfrm>
                <a:off x="10898269" y="4178357"/>
                <a:ext cx="607931"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𝑖𝑛</m:t>
                          </m:r>
                        </m:e>
                        <m:sub>
                          <m:r>
                            <a:rPr lang="en-US" altLang="zh-CN" sz="1600" i="1">
                              <a:solidFill>
                                <a:schemeClr val="tx1"/>
                              </a:solidFill>
                              <a:latin typeface="Cambria Math" panose="02040503050406030204" pitchFamily="18" charset="0"/>
                            </a:rPr>
                            <m:t>1</m:t>
                          </m:r>
                          <m:r>
                            <a:rPr lang="en-US" altLang="zh-CN" sz="1600" b="0" i="1" smtClean="0">
                              <a:solidFill>
                                <a:schemeClr val="tx1"/>
                              </a:solidFill>
                              <a:latin typeface="Cambria Math" panose="02040503050406030204" pitchFamily="18" charset="0"/>
                            </a:rPr>
                            <m:t>3</m:t>
                          </m:r>
                        </m:sub>
                      </m:sSub>
                    </m:oMath>
                  </m:oMathPara>
                </a14:m>
                <a:endParaRPr lang="zh-CN" altLang="en-US" sz="1600" dirty="0">
                  <a:solidFill>
                    <a:schemeClr val="tx1"/>
                  </a:solidFill>
                </a:endParaRPr>
              </a:p>
            </p:txBody>
          </p:sp>
        </mc:Choice>
        <mc:Fallback xmlns="">
          <p:sp>
            <p:nvSpPr>
              <p:cNvPr id="67" name="Oval 66">
                <a:extLst>
                  <a:ext uri="{FF2B5EF4-FFF2-40B4-BE49-F238E27FC236}">
                    <a16:creationId xmlns:a16="http://schemas.microsoft.com/office/drawing/2014/main" id="{8BB67ACC-5F5C-4AC1-A0A2-D5E23EE3F931}"/>
                  </a:ext>
                </a:extLst>
              </p:cNvPr>
              <p:cNvSpPr>
                <a:spLocks noRot="1" noChangeAspect="1" noMove="1" noResize="1" noEditPoints="1" noAdjustHandles="1" noChangeArrowheads="1" noChangeShapeType="1" noTextEdit="1"/>
              </p:cNvSpPr>
              <p:nvPr/>
            </p:nvSpPr>
            <p:spPr>
              <a:xfrm>
                <a:off x="10898269" y="4178357"/>
                <a:ext cx="607931" cy="607931"/>
              </a:xfrm>
              <a:prstGeom prst="ellipse">
                <a:avLst/>
              </a:prstGeom>
              <a:blipFill>
                <a:blip r:embed="rId13"/>
                <a:stretch>
                  <a:fillRect/>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74" name="Straight Arrow Connector 73">
            <a:extLst>
              <a:ext uri="{FF2B5EF4-FFF2-40B4-BE49-F238E27FC236}">
                <a16:creationId xmlns:a16="http://schemas.microsoft.com/office/drawing/2014/main" id="{C8739043-0EB4-4F86-912D-D46D6AAF86C4}"/>
              </a:ext>
            </a:extLst>
          </p:cNvPr>
          <p:cNvCxnSpPr>
            <a:stCxn id="67" idx="0"/>
            <a:endCxn id="53" idx="2"/>
          </p:cNvCxnSpPr>
          <p:nvPr/>
        </p:nvCxnSpPr>
        <p:spPr>
          <a:xfrm flipV="1">
            <a:off x="11202235" y="3907990"/>
            <a:ext cx="0" cy="27036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55" name="Rectangle 54">
                <a:extLst>
                  <a:ext uri="{FF2B5EF4-FFF2-40B4-BE49-F238E27FC236}">
                    <a16:creationId xmlns:a16="http://schemas.microsoft.com/office/drawing/2014/main" id="{7E23F544-B4EF-47C2-B34A-A50E4E35D2CB}"/>
                  </a:ext>
                </a:extLst>
              </p:cNvPr>
              <p:cNvSpPr/>
              <p:nvPr/>
            </p:nvSpPr>
            <p:spPr>
              <a:xfrm>
                <a:off x="9171593" y="3603394"/>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i="1">
                              <a:solidFill>
                                <a:schemeClr val="tx1"/>
                              </a:solidFill>
                              <a:latin typeface="Cambria Math" panose="02040503050406030204" pitchFamily="18" charset="0"/>
                            </a:rPr>
                            <m:t>4</m:t>
                          </m:r>
                        </m:sub>
                      </m:sSub>
                    </m:oMath>
                  </m:oMathPara>
                </a14:m>
                <a:endParaRPr lang="zh-CN" altLang="en-US" sz="1600" dirty="0">
                  <a:solidFill>
                    <a:schemeClr val="tx1"/>
                  </a:solidFill>
                </a:endParaRPr>
              </a:p>
            </p:txBody>
          </p:sp>
        </mc:Choice>
        <mc:Fallback xmlns="">
          <p:sp>
            <p:nvSpPr>
              <p:cNvPr id="55" name="Rectangle 54">
                <a:extLst>
                  <a:ext uri="{FF2B5EF4-FFF2-40B4-BE49-F238E27FC236}">
                    <a16:creationId xmlns:a16="http://schemas.microsoft.com/office/drawing/2014/main" id="{7E23F544-B4EF-47C2-B34A-A50E4E35D2CB}"/>
                  </a:ext>
                </a:extLst>
              </p:cNvPr>
              <p:cNvSpPr>
                <a:spLocks noRot="1" noChangeAspect="1" noMove="1" noResize="1" noEditPoints="1" noAdjustHandles="1" noChangeArrowheads="1" noChangeShapeType="1" noTextEdit="1"/>
              </p:cNvSpPr>
              <p:nvPr/>
            </p:nvSpPr>
            <p:spPr>
              <a:xfrm>
                <a:off x="9171593" y="3603394"/>
                <a:ext cx="304596" cy="304596"/>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Rectangle 56">
                <a:extLst>
                  <a:ext uri="{FF2B5EF4-FFF2-40B4-BE49-F238E27FC236}">
                    <a16:creationId xmlns:a16="http://schemas.microsoft.com/office/drawing/2014/main" id="{88DC825D-6F6A-48CE-ABC8-F5A1CA8EE4E6}"/>
                  </a:ext>
                </a:extLst>
              </p:cNvPr>
              <p:cNvSpPr/>
              <p:nvPr/>
            </p:nvSpPr>
            <p:spPr>
              <a:xfrm>
                <a:off x="6678564" y="3603394"/>
                <a:ext cx="304596" cy="3045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𝑜</m:t>
                          </m:r>
                        </m:e>
                        <m:sub>
                          <m:r>
                            <a:rPr lang="en-US" altLang="zh-CN" sz="1600" i="1">
                              <a:solidFill>
                                <a:schemeClr val="tx1"/>
                              </a:solidFill>
                              <a:latin typeface="Cambria Math" panose="02040503050406030204" pitchFamily="18" charset="0"/>
                            </a:rPr>
                            <m:t>9</m:t>
                          </m:r>
                        </m:sub>
                      </m:sSub>
                    </m:oMath>
                  </m:oMathPara>
                </a14:m>
                <a:endParaRPr lang="zh-CN" altLang="en-US" sz="1600" dirty="0">
                  <a:solidFill>
                    <a:schemeClr val="tx1"/>
                  </a:solidFill>
                </a:endParaRPr>
              </a:p>
            </p:txBody>
          </p:sp>
        </mc:Choice>
        <mc:Fallback xmlns="">
          <p:sp>
            <p:nvSpPr>
              <p:cNvPr id="57" name="Rectangle 56">
                <a:extLst>
                  <a:ext uri="{FF2B5EF4-FFF2-40B4-BE49-F238E27FC236}">
                    <a16:creationId xmlns:a16="http://schemas.microsoft.com/office/drawing/2014/main" id="{88DC825D-6F6A-48CE-ABC8-F5A1CA8EE4E6}"/>
                  </a:ext>
                </a:extLst>
              </p:cNvPr>
              <p:cNvSpPr>
                <a:spLocks noRot="1" noChangeAspect="1" noMove="1" noResize="1" noEditPoints="1" noAdjustHandles="1" noChangeArrowheads="1" noChangeShapeType="1" noTextEdit="1"/>
              </p:cNvSpPr>
              <p:nvPr/>
            </p:nvSpPr>
            <p:spPr>
              <a:xfrm>
                <a:off x="6678564" y="3603394"/>
                <a:ext cx="304596" cy="304596"/>
              </a:xfrm>
              <a:prstGeom prst="rect">
                <a:avLst/>
              </a:prstGeom>
              <a:blipFill>
                <a:blip r:embed="rId15"/>
                <a:stretch>
                  <a:fillRect l="-37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Oval 60">
                <a:extLst>
                  <a:ext uri="{FF2B5EF4-FFF2-40B4-BE49-F238E27FC236}">
                    <a16:creationId xmlns:a16="http://schemas.microsoft.com/office/drawing/2014/main" id="{8A73FB03-D021-43B8-9383-A6BDCD13EA10}"/>
                  </a:ext>
                </a:extLst>
              </p:cNvPr>
              <p:cNvSpPr/>
              <p:nvPr/>
            </p:nvSpPr>
            <p:spPr>
              <a:xfrm>
                <a:off x="6526896" y="2661196"/>
                <a:ext cx="607931"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𝑖𝑛𝑓𝑜</m:t>
                          </m:r>
                        </m:e>
                        <m:sub>
                          <m:r>
                            <a:rPr lang="en-US" altLang="zh-CN" sz="1600" i="1">
                              <a:solidFill>
                                <a:schemeClr val="tx1"/>
                              </a:solidFill>
                              <a:latin typeface="Cambria Math" panose="02040503050406030204" pitchFamily="18" charset="0"/>
                            </a:rPr>
                            <m:t>9</m:t>
                          </m:r>
                        </m:sub>
                      </m:sSub>
                    </m:oMath>
                  </m:oMathPara>
                </a14:m>
                <a:endParaRPr lang="zh-CN" altLang="en-US" sz="2400" dirty="0">
                  <a:solidFill>
                    <a:schemeClr val="tx1"/>
                  </a:solidFill>
                </a:endParaRPr>
              </a:p>
            </p:txBody>
          </p:sp>
        </mc:Choice>
        <mc:Fallback xmlns="">
          <p:sp>
            <p:nvSpPr>
              <p:cNvPr id="61" name="Oval 60">
                <a:extLst>
                  <a:ext uri="{FF2B5EF4-FFF2-40B4-BE49-F238E27FC236}">
                    <a16:creationId xmlns:a16="http://schemas.microsoft.com/office/drawing/2014/main" id="{8A73FB03-D021-43B8-9383-A6BDCD13EA10}"/>
                  </a:ext>
                </a:extLst>
              </p:cNvPr>
              <p:cNvSpPr>
                <a:spLocks noRot="1" noChangeAspect="1" noMove="1" noResize="1" noEditPoints="1" noAdjustHandles="1" noChangeArrowheads="1" noChangeShapeType="1" noTextEdit="1"/>
              </p:cNvSpPr>
              <p:nvPr/>
            </p:nvSpPr>
            <p:spPr>
              <a:xfrm>
                <a:off x="6526896" y="2661196"/>
                <a:ext cx="607931" cy="607931"/>
              </a:xfrm>
              <a:prstGeom prst="ellipse">
                <a:avLst/>
              </a:prstGeom>
              <a:blipFill>
                <a:blip r:embed="rId16"/>
                <a:stretch>
                  <a:fillRect l="-7921"/>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2" name="Oval 61">
                <a:extLst>
                  <a:ext uri="{FF2B5EF4-FFF2-40B4-BE49-F238E27FC236}">
                    <a16:creationId xmlns:a16="http://schemas.microsoft.com/office/drawing/2014/main" id="{1584B40C-ED30-49B8-85AE-5F7E5D74B1A2}"/>
                  </a:ext>
                </a:extLst>
              </p:cNvPr>
              <p:cNvSpPr/>
              <p:nvPr/>
            </p:nvSpPr>
            <p:spPr>
              <a:xfrm>
                <a:off x="8252943" y="3451726"/>
                <a:ext cx="607931"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𝑖𝑛</m:t>
                          </m:r>
                        </m:e>
                        <m:sub>
                          <m:r>
                            <a:rPr lang="en-US" altLang="zh-CN" sz="1600" i="1">
                              <a:solidFill>
                                <a:schemeClr val="tx1"/>
                              </a:solidFill>
                              <a:latin typeface="Cambria Math" panose="02040503050406030204" pitchFamily="18" charset="0"/>
                            </a:rPr>
                            <m:t>7</m:t>
                          </m:r>
                        </m:sub>
                      </m:sSub>
                    </m:oMath>
                  </m:oMathPara>
                </a14:m>
                <a:endParaRPr lang="zh-CN" altLang="en-US" sz="1600" dirty="0">
                  <a:solidFill>
                    <a:schemeClr val="tx1"/>
                  </a:solidFill>
                </a:endParaRPr>
              </a:p>
            </p:txBody>
          </p:sp>
        </mc:Choice>
        <mc:Fallback xmlns="">
          <p:sp>
            <p:nvSpPr>
              <p:cNvPr id="62" name="Oval 61">
                <a:extLst>
                  <a:ext uri="{FF2B5EF4-FFF2-40B4-BE49-F238E27FC236}">
                    <a16:creationId xmlns:a16="http://schemas.microsoft.com/office/drawing/2014/main" id="{1584B40C-ED30-49B8-85AE-5F7E5D74B1A2}"/>
                  </a:ext>
                </a:extLst>
              </p:cNvPr>
              <p:cNvSpPr>
                <a:spLocks noRot="1" noChangeAspect="1" noMove="1" noResize="1" noEditPoints="1" noAdjustHandles="1" noChangeArrowheads="1" noChangeShapeType="1" noTextEdit="1"/>
              </p:cNvSpPr>
              <p:nvPr/>
            </p:nvSpPr>
            <p:spPr>
              <a:xfrm>
                <a:off x="8252943" y="3451726"/>
                <a:ext cx="607931" cy="607931"/>
              </a:xfrm>
              <a:prstGeom prst="ellipse">
                <a:avLst/>
              </a:prstGeom>
              <a:blipFill>
                <a:blip r:embed="rId17"/>
                <a:stretch>
                  <a:fillRect/>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68" name="Straight Arrow Connector 67">
            <a:extLst>
              <a:ext uri="{FF2B5EF4-FFF2-40B4-BE49-F238E27FC236}">
                <a16:creationId xmlns:a16="http://schemas.microsoft.com/office/drawing/2014/main" id="{65572110-2AEC-4C72-8E4B-372A774B4B15}"/>
              </a:ext>
            </a:extLst>
          </p:cNvPr>
          <p:cNvCxnSpPr>
            <a:stCxn id="61" idx="4"/>
            <a:endCxn id="57" idx="0"/>
          </p:cNvCxnSpPr>
          <p:nvPr/>
        </p:nvCxnSpPr>
        <p:spPr>
          <a:xfrm>
            <a:off x="6830862" y="3269126"/>
            <a:ext cx="0" cy="33426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a:extLst>
              <a:ext uri="{FF2B5EF4-FFF2-40B4-BE49-F238E27FC236}">
                <a16:creationId xmlns:a16="http://schemas.microsoft.com/office/drawing/2014/main" id="{C3301C96-CE45-4D30-AB8C-4F17A3295DB6}"/>
              </a:ext>
            </a:extLst>
          </p:cNvPr>
          <p:cNvCxnSpPr>
            <a:stCxn id="62" idx="6"/>
            <a:endCxn id="55" idx="1"/>
          </p:cNvCxnSpPr>
          <p:nvPr/>
        </p:nvCxnSpPr>
        <p:spPr>
          <a:xfrm>
            <a:off x="8860873" y="3755692"/>
            <a:ext cx="31071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51" name="Rectangle 50">
                <a:extLst>
                  <a:ext uri="{FF2B5EF4-FFF2-40B4-BE49-F238E27FC236}">
                    <a16:creationId xmlns:a16="http://schemas.microsoft.com/office/drawing/2014/main" id="{E01C51C8-DCB4-4D8A-965C-D9FDA4CE8E8C}"/>
                  </a:ext>
                </a:extLst>
              </p:cNvPr>
              <p:cNvSpPr/>
              <p:nvPr/>
            </p:nvSpPr>
            <p:spPr>
              <a:xfrm>
                <a:off x="10170490" y="2376370"/>
                <a:ext cx="304596" cy="3045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𝑜</m:t>
                          </m:r>
                        </m:e>
                        <m:sub>
                          <m:r>
                            <a:rPr lang="en-US" altLang="zh-CN" sz="1600" i="1">
                              <a:solidFill>
                                <a:schemeClr val="tx1"/>
                              </a:solidFill>
                              <a:latin typeface="Cambria Math" panose="02040503050406030204" pitchFamily="18" charset="0"/>
                            </a:rPr>
                            <m:t>2</m:t>
                          </m:r>
                        </m:sub>
                      </m:sSub>
                    </m:oMath>
                  </m:oMathPara>
                </a14:m>
                <a:endParaRPr lang="zh-CN" altLang="en-US" sz="1600" dirty="0">
                  <a:solidFill>
                    <a:schemeClr val="tx1"/>
                  </a:solidFill>
                </a:endParaRPr>
              </a:p>
            </p:txBody>
          </p:sp>
        </mc:Choice>
        <mc:Fallback xmlns="">
          <p:sp>
            <p:nvSpPr>
              <p:cNvPr id="51" name="Rectangle 50">
                <a:extLst>
                  <a:ext uri="{FF2B5EF4-FFF2-40B4-BE49-F238E27FC236}">
                    <a16:creationId xmlns:a16="http://schemas.microsoft.com/office/drawing/2014/main" id="{E01C51C8-DCB4-4D8A-965C-D9FDA4CE8E8C}"/>
                  </a:ext>
                </a:extLst>
              </p:cNvPr>
              <p:cNvSpPr>
                <a:spLocks noRot="1" noChangeAspect="1" noMove="1" noResize="1" noEditPoints="1" noAdjustHandles="1" noChangeArrowheads="1" noChangeShapeType="1" noTextEdit="1"/>
              </p:cNvSpPr>
              <p:nvPr/>
            </p:nvSpPr>
            <p:spPr>
              <a:xfrm>
                <a:off x="10170490" y="2376370"/>
                <a:ext cx="304596" cy="304596"/>
              </a:xfrm>
              <a:prstGeom prst="rect">
                <a:avLst/>
              </a:prstGeom>
              <a:blipFill>
                <a:blip r:embed="rId18"/>
                <a:stretch>
                  <a:fillRect l="-18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Oval 65">
                <a:extLst>
                  <a:ext uri="{FF2B5EF4-FFF2-40B4-BE49-F238E27FC236}">
                    <a16:creationId xmlns:a16="http://schemas.microsoft.com/office/drawing/2014/main" id="{D7C7BC59-42CD-484D-B7CF-B0B01301F18A}"/>
                  </a:ext>
                </a:extLst>
              </p:cNvPr>
              <p:cNvSpPr/>
              <p:nvPr/>
            </p:nvSpPr>
            <p:spPr>
              <a:xfrm>
                <a:off x="9956976" y="1460299"/>
                <a:ext cx="709806"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𝑖𝑛𝑝𝑢𝑡</m:t>
                          </m:r>
                        </m:e>
                        <m:sub>
                          <m:r>
                            <a:rPr lang="en-US" altLang="zh-CN" sz="1600" i="1">
                              <a:latin typeface="Cambria Math" panose="02040503050406030204" pitchFamily="18" charset="0"/>
                            </a:rPr>
                            <m:t>2</m:t>
                          </m:r>
                        </m:sub>
                      </m:sSub>
                    </m:oMath>
                  </m:oMathPara>
                </a14:m>
                <a:endParaRPr lang="zh-CN" altLang="en-US" sz="1600" dirty="0"/>
              </a:p>
            </p:txBody>
          </p:sp>
        </mc:Choice>
        <mc:Fallback xmlns="">
          <p:sp>
            <p:nvSpPr>
              <p:cNvPr id="66" name="Oval 65">
                <a:extLst>
                  <a:ext uri="{FF2B5EF4-FFF2-40B4-BE49-F238E27FC236}">
                    <a16:creationId xmlns:a16="http://schemas.microsoft.com/office/drawing/2014/main" id="{D7C7BC59-42CD-484D-B7CF-B0B01301F18A}"/>
                  </a:ext>
                </a:extLst>
              </p:cNvPr>
              <p:cNvSpPr>
                <a:spLocks noRot="1" noChangeAspect="1" noMove="1" noResize="1" noEditPoints="1" noAdjustHandles="1" noChangeArrowheads="1" noChangeShapeType="1" noTextEdit="1"/>
              </p:cNvSpPr>
              <p:nvPr/>
            </p:nvSpPr>
            <p:spPr>
              <a:xfrm>
                <a:off x="9956976" y="1460299"/>
                <a:ext cx="709806" cy="607931"/>
              </a:xfrm>
              <a:prstGeom prst="ellipse">
                <a:avLst/>
              </a:prstGeom>
              <a:blipFill>
                <a:blip r:embed="rId19"/>
                <a:stretch>
                  <a:fillRect l="-5882"/>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75" name="Straight Arrow Connector 74">
            <a:extLst>
              <a:ext uri="{FF2B5EF4-FFF2-40B4-BE49-F238E27FC236}">
                <a16:creationId xmlns:a16="http://schemas.microsoft.com/office/drawing/2014/main" id="{1D3E6856-F38B-4580-97F7-F698A8F3FBC1}"/>
              </a:ext>
            </a:extLst>
          </p:cNvPr>
          <p:cNvCxnSpPr>
            <a:cxnSpLocks/>
            <a:stCxn id="66" idx="4"/>
            <a:endCxn id="51" idx="0"/>
          </p:cNvCxnSpPr>
          <p:nvPr/>
        </p:nvCxnSpPr>
        <p:spPr>
          <a:xfrm>
            <a:off x="10311880" y="2068230"/>
            <a:ext cx="10909" cy="3081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42" name="Group 41">
            <a:extLst>
              <a:ext uri="{FF2B5EF4-FFF2-40B4-BE49-F238E27FC236}">
                <a16:creationId xmlns:a16="http://schemas.microsoft.com/office/drawing/2014/main" id="{C7BF069D-58C4-41DC-AEA7-EEFF5BC046FF}"/>
              </a:ext>
            </a:extLst>
          </p:cNvPr>
          <p:cNvGrpSpPr/>
          <p:nvPr/>
        </p:nvGrpSpPr>
        <p:grpSpPr>
          <a:xfrm>
            <a:off x="9367300" y="2693152"/>
            <a:ext cx="930711" cy="881903"/>
            <a:chOff x="9323891" y="2721491"/>
            <a:chExt cx="930711" cy="881903"/>
          </a:xfrm>
        </p:grpSpPr>
        <p:cxnSp>
          <p:nvCxnSpPr>
            <p:cNvPr id="43" name="Straight Arrow Connector 42">
              <a:extLst>
                <a:ext uri="{FF2B5EF4-FFF2-40B4-BE49-F238E27FC236}">
                  <a16:creationId xmlns:a16="http://schemas.microsoft.com/office/drawing/2014/main" id="{1E19F75E-0933-4F08-8F6D-826933B8D00C}"/>
                </a:ext>
              </a:extLst>
            </p:cNvPr>
            <p:cNvCxnSpPr/>
            <p:nvPr/>
          </p:nvCxnSpPr>
          <p:spPr>
            <a:xfrm flipH="1">
              <a:off x="9323891" y="2721491"/>
              <a:ext cx="930711" cy="88190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0DAE67C0-317B-4A02-B001-056582B4C5C8}"/>
                    </a:ext>
                  </a:extLst>
                </p:cNvPr>
                <p:cNvSpPr txBox="1"/>
                <p:nvPr/>
              </p:nvSpPr>
              <p:spPr>
                <a:xfrm>
                  <a:off x="9390882" y="2924035"/>
                  <a:ext cx="41120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m:t>
                            </m:r>
                          </m:e>
                          <m:sub>
                            <m:r>
                              <a:rPr lang="en-US" altLang="zh-CN" sz="1600" i="1">
                                <a:solidFill>
                                  <a:schemeClr val="tx1"/>
                                </a:solidFill>
                                <a:latin typeface="Cambria Math" panose="02040503050406030204" pitchFamily="18" charset="0"/>
                              </a:rPr>
                              <m:t>3</m:t>
                            </m:r>
                          </m:sub>
                        </m:sSub>
                      </m:oMath>
                    </m:oMathPara>
                  </a14:m>
                  <a:endParaRPr lang="zh-CN" altLang="en-US" sz="1600" dirty="0">
                    <a:solidFill>
                      <a:schemeClr val="tx1"/>
                    </a:solidFill>
                  </a:endParaRPr>
                </a:p>
              </p:txBody>
            </p:sp>
          </mc:Choice>
          <mc:Fallback xmlns="">
            <p:sp>
              <p:nvSpPr>
                <p:cNvPr id="44" name="TextBox 43">
                  <a:extLst>
                    <a:ext uri="{FF2B5EF4-FFF2-40B4-BE49-F238E27FC236}">
                      <a16:creationId xmlns:a16="http://schemas.microsoft.com/office/drawing/2014/main" id="{0DAE67C0-317B-4A02-B001-056582B4C5C8}"/>
                    </a:ext>
                  </a:extLst>
                </p:cNvPr>
                <p:cNvSpPr txBox="1">
                  <a:spLocks noRot="1" noChangeAspect="1" noMove="1" noResize="1" noEditPoints="1" noAdjustHandles="1" noChangeArrowheads="1" noChangeShapeType="1" noTextEdit="1"/>
                </p:cNvSpPr>
                <p:nvPr/>
              </p:nvSpPr>
              <p:spPr>
                <a:xfrm>
                  <a:off x="9390882" y="2924035"/>
                  <a:ext cx="411203" cy="338554"/>
                </a:xfrm>
                <a:prstGeom prst="rect">
                  <a:avLst/>
                </a:prstGeom>
                <a:blipFill>
                  <a:blip r:embed="rId20"/>
                  <a:stretch>
                    <a:fillRect b="-8929"/>
                  </a:stretch>
                </a:blipFill>
              </p:spPr>
              <p:txBody>
                <a:bodyPr/>
                <a:lstStyle/>
                <a:p>
                  <a:r>
                    <a:rPr lang="en-US">
                      <a:noFill/>
                    </a:rPr>
                    <a:t> </a:t>
                  </a:r>
                </a:p>
              </p:txBody>
            </p:sp>
          </mc:Fallback>
        </mc:AlternateContent>
      </p:grpSp>
      <p:grpSp>
        <p:nvGrpSpPr>
          <p:cNvPr id="45" name="Group 44">
            <a:extLst>
              <a:ext uri="{FF2B5EF4-FFF2-40B4-BE49-F238E27FC236}">
                <a16:creationId xmlns:a16="http://schemas.microsoft.com/office/drawing/2014/main" id="{68A98933-2646-441C-9DF4-5EAF9070D2D5}"/>
              </a:ext>
            </a:extLst>
          </p:cNvPr>
          <p:cNvGrpSpPr/>
          <p:nvPr/>
        </p:nvGrpSpPr>
        <p:grpSpPr>
          <a:xfrm>
            <a:off x="10298358" y="2692073"/>
            <a:ext cx="947633" cy="881903"/>
            <a:chOff x="10254602" y="2721491"/>
            <a:chExt cx="947633" cy="881903"/>
          </a:xfrm>
        </p:grpSpPr>
        <p:cxnSp>
          <p:nvCxnSpPr>
            <p:cNvPr id="46" name="Straight Arrow Connector 45">
              <a:extLst>
                <a:ext uri="{FF2B5EF4-FFF2-40B4-BE49-F238E27FC236}">
                  <a16:creationId xmlns:a16="http://schemas.microsoft.com/office/drawing/2014/main" id="{32704452-8D02-4C3B-8B31-02ABAB49EA94}"/>
                </a:ext>
              </a:extLst>
            </p:cNvPr>
            <p:cNvCxnSpPr/>
            <p:nvPr/>
          </p:nvCxnSpPr>
          <p:spPr>
            <a:xfrm>
              <a:off x="10254602" y="2721491"/>
              <a:ext cx="947633" cy="88190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EC5E1590-54B2-462F-8098-9BA15A83FFD2}"/>
                    </a:ext>
                  </a:extLst>
                </p:cNvPr>
                <p:cNvSpPr txBox="1"/>
                <p:nvPr/>
              </p:nvSpPr>
              <p:spPr>
                <a:xfrm>
                  <a:off x="10661297" y="2897210"/>
                  <a:ext cx="41120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m:t>
                            </m:r>
                          </m:e>
                          <m:sub>
                            <m:r>
                              <a:rPr lang="en-US" altLang="zh-CN" sz="1600" i="1">
                                <a:solidFill>
                                  <a:schemeClr val="tx1"/>
                                </a:solidFill>
                                <a:latin typeface="Cambria Math" panose="02040503050406030204" pitchFamily="18" charset="0"/>
                              </a:rPr>
                              <m:t>4</m:t>
                            </m:r>
                          </m:sub>
                        </m:sSub>
                      </m:oMath>
                    </m:oMathPara>
                  </a14:m>
                  <a:endParaRPr lang="zh-CN" altLang="en-US" sz="1600" dirty="0">
                    <a:solidFill>
                      <a:schemeClr val="tx1"/>
                    </a:solidFill>
                  </a:endParaRPr>
                </a:p>
              </p:txBody>
            </p:sp>
          </mc:Choice>
          <mc:Fallback xmlns="">
            <p:sp>
              <p:nvSpPr>
                <p:cNvPr id="47" name="TextBox 46">
                  <a:extLst>
                    <a:ext uri="{FF2B5EF4-FFF2-40B4-BE49-F238E27FC236}">
                      <a16:creationId xmlns:a16="http://schemas.microsoft.com/office/drawing/2014/main" id="{EC5E1590-54B2-462F-8098-9BA15A83FFD2}"/>
                    </a:ext>
                  </a:extLst>
                </p:cNvPr>
                <p:cNvSpPr txBox="1">
                  <a:spLocks noRot="1" noChangeAspect="1" noMove="1" noResize="1" noEditPoints="1" noAdjustHandles="1" noChangeArrowheads="1" noChangeShapeType="1" noTextEdit="1"/>
                </p:cNvSpPr>
                <p:nvPr/>
              </p:nvSpPr>
              <p:spPr>
                <a:xfrm>
                  <a:off x="10661297" y="2897210"/>
                  <a:ext cx="411203" cy="338554"/>
                </a:xfrm>
                <a:prstGeom prst="rect">
                  <a:avLst/>
                </a:prstGeom>
                <a:blipFill>
                  <a:blip r:embed="rId21"/>
                  <a:stretch>
                    <a:fillRect b="-8929"/>
                  </a:stretch>
                </a:blipFill>
              </p:spPr>
              <p:txBody>
                <a:bodyPr/>
                <a:lstStyle/>
                <a:p>
                  <a:r>
                    <a:rPr lang="en-US">
                      <a:noFill/>
                    </a:rPr>
                    <a:t> </a:t>
                  </a:r>
                </a:p>
              </p:txBody>
            </p:sp>
          </mc:Fallback>
        </mc:AlternateContent>
      </p:grpSp>
      <p:grpSp>
        <p:nvGrpSpPr>
          <p:cNvPr id="48" name="Group 47">
            <a:extLst>
              <a:ext uri="{FF2B5EF4-FFF2-40B4-BE49-F238E27FC236}">
                <a16:creationId xmlns:a16="http://schemas.microsoft.com/office/drawing/2014/main" id="{21D027E1-0FF2-4048-A52F-F8164DAE7975}"/>
              </a:ext>
            </a:extLst>
          </p:cNvPr>
          <p:cNvGrpSpPr/>
          <p:nvPr/>
        </p:nvGrpSpPr>
        <p:grpSpPr>
          <a:xfrm>
            <a:off x="6325734" y="3907990"/>
            <a:ext cx="505128" cy="927400"/>
            <a:chOff x="6325734" y="3907990"/>
            <a:chExt cx="505128" cy="927400"/>
          </a:xfrm>
        </p:grpSpPr>
        <p:cxnSp>
          <p:nvCxnSpPr>
            <p:cNvPr id="50" name="Straight Arrow Connector 49">
              <a:extLst>
                <a:ext uri="{FF2B5EF4-FFF2-40B4-BE49-F238E27FC236}">
                  <a16:creationId xmlns:a16="http://schemas.microsoft.com/office/drawing/2014/main" id="{824E0BC9-C756-4109-A4A0-7BF329158452}"/>
                </a:ext>
              </a:extLst>
            </p:cNvPr>
            <p:cNvCxnSpPr/>
            <p:nvPr/>
          </p:nvCxnSpPr>
          <p:spPr>
            <a:xfrm>
              <a:off x="6830862" y="3907990"/>
              <a:ext cx="0" cy="9274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EA96A6C6-ADBA-412D-BAA4-D494D8881420}"/>
                    </a:ext>
                  </a:extLst>
                </p:cNvPr>
                <p:cNvSpPr txBox="1"/>
                <p:nvPr/>
              </p:nvSpPr>
              <p:spPr>
                <a:xfrm>
                  <a:off x="6325734" y="4131805"/>
                  <a:ext cx="49302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m:t>
                            </m:r>
                          </m:e>
                          <m:sub>
                            <m:r>
                              <a:rPr lang="en-US" altLang="zh-CN" sz="1600" i="1">
                                <a:latin typeface="Cambria Math" panose="02040503050406030204" pitchFamily="18" charset="0"/>
                              </a:rPr>
                              <m:t>10</m:t>
                            </m:r>
                          </m:sub>
                        </m:sSub>
                      </m:oMath>
                    </m:oMathPara>
                  </a14:m>
                  <a:endParaRPr lang="zh-CN" altLang="en-US" sz="1600" dirty="0"/>
                </a:p>
              </p:txBody>
            </p:sp>
          </mc:Choice>
          <mc:Fallback xmlns="">
            <p:sp>
              <p:nvSpPr>
                <p:cNvPr id="52" name="TextBox 51">
                  <a:extLst>
                    <a:ext uri="{FF2B5EF4-FFF2-40B4-BE49-F238E27FC236}">
                      <a16:creationId xmlns:a16="http://schemas.microsoft.com/office/drawing/2014/main" id="{EA96A6C6-ADBA-412D-BAA4-D494D8881420}"/>
                    </a:ext>
                  </a:extLst>
                </p:cNvPr>
                <p:cNvSpPr txBox="1">
                  <a:spLocks noRot="1" noChangeAspect="1" noMove="1" noResize="1" noEditPoints="1" noAdjustHandles="1" noChangeArrowheads="1" noChangeShapeType="1" noTextEdit="1"/>
                </p:cNvSpPr>
                <p:nvPr/>
              </p:nvSpPr>
              <p:spPr>
                <a:xfrm>
                  <a:off x="6325734" y="4131805"/>
                  <a:ext cx="493020" cy="338554"/>
                </a:xfrm>
                <a:prstGeom prst="rect">
                  <a:avLst/>
                </a:prstGeom>
                <a:blipFill>
                  <a:blip r:embed="rId22"/>
                  <a:stretch>
                    <a:fillRect b="-10909"/>
                  </a:stretch>
                </a:blipFill>
              </p:spPr>
              <p:txBody>
                <a:bodyPr/>
                <a:lstStyle/>
                <a:p>
                  <a:r>
                    <a:rPr lang="en-US">
                      <a:noFill/>
                    </a:rPr>
                    <a:t> </a:t>
                  </a:r>
                </a:p>
              </p:txBody>
            </p:sp>
          </mc:Fallback>
        </mc:AlternateContent>
      </p:grpSp>
      <p:grpSp>
        <p:nvGrpSpPr>
          <p:cNvPr id="54" name="Group 53">
            <a:extLst>
              <a:ext uri="{FF2B5EF4-FFF2-40B4-BE49-F238E27FC236}">
                <a16:creationId xmlns:a16="http://schemas.microsoft.com/office/drawing/2014/main" id="{9F5ABF36-BC84-4F40-BB1C-C571DA2AB9C3}"/>
              </a:ext>
            </a:extLst>
          </p:cNvPr>
          <p:cNvGrpSpPr/>
          <p:nvPr/>
        </p:nvGrpSpPr>
        <p:grpSpPr>
          <a:xfrm>
            <a:off x="9277210" y="3907990"/>
            <a:ext cx="493020" cy="928266"/>
            <a:chOff x="9277210" y="3907990"/>
            <a:chExt cx="493020" cy="928266"/>
          </a:xfrm>
        </p:grpSpPr>
        <p:cxnSp>
          <p:nvCxnSpPr>
            <p:cNvPr id="56" name="Straight Arrow Connector 55">
              <a:extLst>
                <a:ext uri="{FF2B5EF4-FFF2-40B4-BE49-F238E27FC236}">
                  <a16:creationId xmlns:a16="http://schemas.microsoft.com/office/drawing/2014/main" id="{2BA7EB41-0F35-4150-97ED-C2DDFFDB4896}"/>
                </a:ext>
              </a:extLst>
            </p:cNvPr>
            <p:cNvCxnSpPr/>
            <p:nvPr/>
          </p:nvCxnSpPr>
          <p:spPr>
            <a:xfrm>
              <a:off x="9323891" y="3907990"/>
              <a:ext cx="0" cy="9282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69" name="TextBox 68">
                  <a:extLst>
                    <a:ext uri="{FF2B5EF4-FFF2-40B4-BE49-F238E27FC236}">
                      <a16:creationId xmlns:a16="http://schemas.microsoft.com/office/drawing/2014/main" id="{F4A262FC-5A4C-4C43-9747-F1D8EED6242D}"/>
                    </a:ext>
                  </a:extLst>
                </p:cNvPr>
                <p:cNvSpPr txBox="1"/>
                <p:nvPr/>
              </p:nvSpPr>
              <p:spPr>
                <a:xfrm>
                  <a:off x="9277210" y="4181260"/>
                  <a:ext cx="49302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m:t>
                            </m:r>
                          </m:e>
                          <m:sub>
                            <m:r>
                              <a:rPr lang="en-US" altLang="zh-CN" sz="1600" i="1">
                                <a:solidFill>
                                  <a:schemeClr val="tx1"/>
                                </a:solidFill>
                                <a:latin typeface="Cambria Math" panose="02040503050406030204" pitchFamily="18" charset="0"/>
                              </a:rPr>
                              <m:t>10</m:t>
                            </m:r>
                          </m:sub>
                        </m:sSub>
                      </m:oMath>
                    </m:oMathPara>
                  </a14:m>
                  <a:endParaRPr lang="zh-CN" altLang="en-US" sz="1600" dirty="0">
                    <a:solidFill>
                      <a:schemeClr val="tx1"/>
                    </a:solidFill>
                  </a:endParaRPr>
                </a:p>
              </p:txBody>
            </p:sp>
          </mc:Choice>
          <mc:Fallback xmlns="">
            <p:sp>
              <p:nvSpPr>
                <p:cNvPr id="69" name="TextBox 68">
                  <a:extLst>
                    <a:ext uri="{FF2B5EF4-FFF2-40B4-BE49-F238E27FC236}">
                      <a16:creationId xmlns:a16="http://schemas.microsoft.com/office/drawing/2014/main" id="{F4A262FC-5A4C-4C43-9747-F1D8EED6242D}"/>
                    </a:ext>
                  </a:extLst>
                </p:cNvPr>
                <p:cNvSpPr txBox="1">
                  <a:spLocks noRot="1" noChangeAspect="1" noMove="1" noResize="1" noEditPoints="1" noAdjustHandles="1" noChangeArrowheads="1" noChangeShapeType="1" noTextEdit="1"/>
                </p:cNvSpPr>
                <p:nvPr/>
              </p:nvSpPr>
              <p:spPr>
                <a:xfrm>
                  <a:off x="9277210" y="4181260"/>
                  <a:ext cx="493020" cy="338554"/>
                </a:xfrm>
                <a:prstGeom prst="rect">
                  <a:avLst/>
                </a:prstGeom>
                <a:blipFill>
                  <a:blip r:embed="rId23"/>
                  <a:stretch>
                    <a:fillRect b="-10909"/>
                  </a:stretch>
                </a:blipFill>
              </p:spPr>
              <p:txBody>
                <a:bodyPr/>
                <a:lstStyle/>
                <a:p>
                  <a:r>
                    <a:rPr lang="en-US">
                      <a:noFill/>
                    </a:rPr>
                    <a:t> </a:t>
                  </a:r>
                </a:p>
              </p:txBody>
            </p:sp>
          </mc:Fallback>
        </mc:AlternateContent>
      </p:grpSp>
      <p:sp>
        <p:nvSpPr>
          <p:cNvPr id="77" name="Rectangle: Rounded Corners 76">
            <a:extLst>
              <a:ext uri="{FF2B5EF4-FFF2-40B4-BE49-F238E27FC236}">
                <a16:creationId xmlns:a16="http://schemas.microsoft.com/office/drawing/2014/main" id="{B916FB10-3CB5-498C-B5D8-BFC9F19EFB2F}"/>
              </a:ext>
            </a:extLst>
          </p:cNvPr>
          <p:cNvSpPr/>
          <p:nvPr/>
        </p:nvSpPr>
        <p:spPr>
          <a:xfrm>
            <a:off x="166659" y="1681535"/>
            <a:ext cx="5548341" cy="259035"/>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0" name="Rectangle: Rounded Corners 79">
            <a:extLst>
              <a:ext uri="{FF2B5EF4-FFF2-40B4-BE49-F238E27FC236}">
                <a16:creationId xmlns:a16="http://schemas.microsoft.com/office/drawing/2014/main" id="{6AE130F3-3152-4916-BA1A-5698BDA29FEA}"/>
              </a:ext>
            </a:extLst>
          </p:cNvPr>
          <p:cNvSpPr/>
          <p:nvPr/>
        </p:nvSpPr>
        <p:spPr>
          <a:xfrm>
            <a:off x="166658" y="1938712"/>
            <a:ext cx="5548341" cy="259035"/>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1" name="Rectangle: Rounded Corners 80">
            <a:extLst>
              <a:ext uri="{FF2B5EF4-FFF2-40B4-BE49-F238E27FC236}">
                <a16:creationId xmlns:a16="http://schemas.microsoft.com/office/drawing/2014/main" id="{605158E1-3252-4B92-9BFC-42C1932EF0ED}"/>
              </a:ext>
            </a:extLst>
          </p:cNvPr>
          <p:cNvSpPr/>
          <p:nvPr/>
        </p:nvSpPr>
        <p:spPr>
          <a:xfrm>
            <a:off x="171308" y="3372981"/>
            <a:ext cx="5548341" cy="259035"/>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373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80" grpId="0" animBg="1"/>
      <p:bldP spid="8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B690C-35A6-4E3D-8C24-B9104251792B}"/>
              </a:ext>
            </a:extLst>
          </p:cNvPr>
          <p:cNvSpPr>
            <a:spLocks noGrp="1"/>
          </p:cNvSpPr>
          <p:nvPr>
            <p:ph type="title"/>
          </p:nvPr>
        </p:nvSpPr>
        <p:spPr>
          <a:xfrm>
            <a:off x="609600" y="121891"/>
            <a:ext cx="10972800" cy="1143000"/>
          </a:xfrm>
        </p:spPr>
        <p:txBody>
          <a:bodyPr/>
          <a:lstStyle/>
          <a:p>
            <a:r>
              <a:rPr lang="en-US" altLang="zh-CN" sz="5400" dirty="0"/>
              <a:t>CFL-reachability formulation</a:t>
            </a:r>
            <a:r>
              <a:rPr lang="en-US" altLang="zh-CN" sz="5400" baseline="30000" dirty="0"/>
              <a:t>[2]</a:t>
            </a:r>
            <a:endParaRPr lang="zh-CN" altLang="en-US" sz="5400" baseline="30000" dirty="0"/>
          </a:p>
        </p:txBody>
      </p:sp>
      <p:sp>
        <p:nvSpPr>
          <p:cNvPr id="4" name="Slide Number Placeholder 3">
            <a:extLst>
              <a:ext uri="{FF2B5EF4-FFF2-40B4-BE49-F238E27FC236}">
                <a16:creationId xmlns:a16="http://schemas.microsoft.com/office/drawing/2014/main" id="{78230F83-8241-458A-A8D9-EE33A0296D43}"/>
              </a:ext>
            </a:extLst>
          </p:cNvPr>
          <p:cNvSpPr>
            <a:spLocks noGrp="1"/>
          </p:cNvSpPr>
          <p:nvPr>
            <p:ph type="sldNum" sz="quarter" idx="12"/>
          </p:nvPr>
        </p:nvSpPr>
        <p:spPr/>
        <p:txBody>
          <a:bodyPr/>
          <a:lstStyle/>
          <a:p>
            <a:fld id="{9C78E457-682A-4C5D-A359-2AAE681DBB39}" type="slidenum">
              <a:rPr lang="en-US" smtClean="0"/>
              <a:pPr/>
              <a:t>14</a:t>
            </a:fld>
            <a:endParaRPr lang="en-US"/>
          </a:p>
        </p:txBody>
      </p:sp>
      <p:sp>
        <p:nvSpPr>
          <p:cNvPr id="3" name="TextBox 2">
            <a:extLst>
              <a:ext uri="{FF2B5EF4-FFF2-40B4-BE49-F238E27FC236}">
                <a16:creationId xmlns:a16="http://schemas.microsoft.com/office/drawing/2014/main" id="{AE7EE6E0-F1CB-4F06-9230-A5FD0F908FE7}"/>
              </a:ext>
            </a:extLst>
          </p:cNvPr>
          <p:cNvSpPr txBox="1"/>
          <p:nvPr/>
        </p:nvSpPr>
        <p:spPr>
          <a:xfrm>
            <a:off x="712343" y="1385480"/>
            <a:ext cx="10318915" cy="584775"/>
          </a:xfrm>
          <a:prstGeom prst="rect">
            <a:avLst/>
          </a:prstGeom>
          <a:noFill/>
        </p:spPr>
        <p:txBody>
          <a:bodyPr wrap="none" rtlCol="0">
            <a:spAutoFit/>
          </a:bodyPr>
          <a:lstStyle/>
          <a:p>
            <a:r>
              <a:rPr lang="en-US" sz="3200" dirty="0"/>
              <a:t>Language </a:t>
            </a:r>
            <a:r>
              <a:rPr lang="en-US" sz="3200" i="1" dirty="0"/>
              <a:t>M</a:t>
            </a:r>
            <a:r>
              <a:rPr lang="en-US" sz="3200" dirty="0"/>
              <a:t> : models the balanced function calls and returns</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F10D5395-62A8-47E2-A216-467ECA909539}"/>
                  </a:ext>
                </a:extLst>
              </p:cNvPr>
              <p:cNvSpPr/>
              <p:nvPr/>
            </p:nvSpPr>
            <p:spPr>
              <a:xfrm>
                <a:off x="3054772" y="2453833"/>
                <a:ext cx="304596" cy="3045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i="1" smtClean="0">
                              <a:solidFill>
                                <a:schemeClr val="tx1"/>
                              </a:solidFill>
                              <a:latin typeface="Cambria Math" panose="02040503050406030204" pitchFamily="18" charset="0"/>
                            </a:rPr>
                          </m:ctrlPr>
                        </m:sSubPr>
                        <m:e>
                          <m:r>
                            <a:rPr lang="en-US" altLang="zh-CN" sz="2400" b="0" i="1" smtClean="0">
                              <a:solidFill>
                                <a:schemeClr val="tx1"/>
                              </a:solidFill>
                              <a:latin typeface="Cambria Math" panose="02040503050406030204" pitchFamily="18" charset="0"/>
                            </a:rPr>
                            <m:t>𝑂</m:t>
                          </m:r>
                        </m:e>
                        <m:sub>
                          <m:r>
                            <a:rPr lang="en-US" altLang="zh-CN" sz="2400" b="0" i="1" smtClean="0">
                              <a:solidFill>
                                <a:schemeClr val="tx1"/>
                              </a:solidFill>
                              <a:latin typeface="Cambria Math" panose="02040503050406030204" pitchFamily="18" charset="0"/>
                            </a:rPr>
                            <m:t>𝑖</m:t>
                          </m:r>
                        </m:sub>
                      </m:sSub>
                    </m:oMath>
                  </m:oMathPara>
                </a14:m>
                <a:endParaRPr lang="zh-CN" altLang="en-US" sz="2400" dirty="0">
                  <a:solidFill>
                    <a:schemeClr val="tx1"/>
                  </a:solidFill>
                </a:endParaRPr>
              </a:p>
            </p:txBody>
          </p:sp>
        </mc:Choice>
        <mc:Fallback xmlns="">
          <p:sp>
            <p:nvSpPr>
              <p:cNvPr id="6" name="Rectangle 5">
                <a:extLst>
                  <a:ext uri="{FF2B5EF4-FFF2-40B4-BE49-F238E27FC236}">
                    <a16:creationId xmlns:a16="http://schemas.microsoft.com/office/drawing/2014/main" id="{F10D5395-62A8-47E2-A216-467ECA909539}"/>
                  </a:ext>
                </a:extLst>
              </p:cNvPr>
              <p:cNvSpPr>
                <a:spLocks noRot="1" noChangeAspect="1" noMove="1" noResize="1" noEditPoints="1" noAdjustHandles="1" noChangeArrowheads="1" noChangeShapeType="1" noTextEdit="1"/>
              </p:cNvSpPr>
              <p:nvPr/>
            </p:nvSpPr>
            <p:spPr>
              <a:xfrm>
                <a:off x="3054772" y="2453833"/>
                <a:ext cx="304596" cy="304596"/>
              </a:xfrm>
              <a:prstGeom prst="rect">
                <a:avLst/>
              </a:prstGeom>
              <a:blipFill>
                <a:blip r:embed="rId3"/>
                <a:stretch>
                  <a:fillRect l="-37037" r="-3704" b="-26415"/>
                </a:stretch>
              </a:blipFill>
            </p:spPr>
            <p:txBody>
              <a:bodyPr/>
              <a:lstStyle/>
              <a:p>
                <a:r>
                  <a:rPr lang="en-US">
                    <a:noFill/>
                  </a:rPr>
                  <a:t> </a:t>
                </a:r>
              </a:p>
            </p:txBody>
          </p:sp>
        </mc:Fallback>
      </mc:AlternateContent>
      <p:cxnSp>
        <p:nvCxnSpPr>
          <p:cNvPr id="8" name="Straight Arrow Connector 7">
            <a:extLst>
              <a:ext uri="{FF2B5EF4-FFF2-40B4-BE49-F238E27FC236}">
                <a16:creationId xmlns:a16="http://schemas.microsoft.com/office/drawing/2014/main" id="{34AD0125-3873-4CAC-91AD-3449E11B73D4}"/>
              </a:ext>
            </a:extLst>
          </p:cNvPr>
          <p:cNvCxnSpPr>
            <a:cxnSpLocks/>
            <a:stCxn id="6" idx="3"/>
          </p:cNvCxnSpPr>
          <p:nvPr/>
        </p:nvCxnSpPr>
        <p:spPr>
          <a:xfrm>
            <a:off x="3359368" y="2606131"/>
            <a:ext cx="124454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48AD8D2-672B-45A0-97C9-6D7EF88107A3}"/>
                  </a:ext>
                </a:extLst>
              </p:cNvPr>
              <p:cNvSpPr txBox="1"/>
              <p:nvPr/>
            </p:nvSpPr>
            <p:spPr>
              <a:xfrm>
                <a:off x="3727426" y="2215884"/>
                <a:ext cx="46249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i="1" smtClean="0">
                              <a:solidFill>
                                <a:schemeClr val="tx1"/>
                              </a:solidFill>
                              <a:latin typeface="Cambria Math" panose="02040503050406030204" pitchFamily="18" charset="0"/>
                            </a:rPr>
                          </m:ctrlPr>
                        </m:sSubPr>
                        <m:e>
                          <m:r>
                            <a:rPr lang="en-US" altLang="zh-CN" sz="2400" i="1">
                              <a:solidFill>
                                <a:schemeClr val="tx1"/>
                              </a:solidFill>
                              <a:latin typeface="Cambria Math" panose="02040503050406030204" pitchFamily="18" charset="0"/>
                            </a:rPr>
                            <m:t>(</m:t>
                          </m:r>
                        </m:e>
                        <m:sub>
                          <m:r>
                            <a:rPr lang="en-US" altLang="zh-CN" sz="2400" b="0" i="1" smtClean="0">
                              <a:solidFill>
                                <a:schemeClr val="tx1"/>
                              </a:solidFill>
                              <a:latin typeface="Cambria Math" panose="02040503050406030204" pitchFamily="18" charset="0"/>
                            </a:rPr>
                            <m:t>𝑚</m:t>
                          </m:r>
                        </m:sub>
                      </m:sSub>
                    </m:oMath>
                  </m:oMathPara>
                </a14:m>
                <a:endParaRPr lang="zh-CN" altLang="en-US" sz="2400" dirty="0">
                  <a:solidFill>
                    <a:schemeClr val="tx1"/>
                  </a:solidFill>
                </a:endParaRPr>
              </a:p>
            </p:txBody>
          </p:sp>
        </mc:Choice>
        <mc:Fallback xmlns="">
          <p:sp>
            <p:nvSpPr>
              <p:cNvPr id="9" name="TextBox 8">
                <a:extLst>
                  <a:ext uri="{FF2B5EF4-FFF2-40B4-BE49-F238E27FC236}">
                    <a16:creationId xmlns:a16="http://schemas.microsoft.com/office/drawing/2014/main" id="{148AD8D2-672B-45A0-97C9-6D7EF88107A3}"/>
                  </a:ext>
                </a:extLst>
              </p:cNvPr>
              <p:cNvSpPr txBox="1">
                <a:spLocks noRot="1" noChangeAspect="1" noMove="1" noResize="1" noEditPoints="1" noAdjustHandles="1" noChangeArrowheads="1" noChangeShapeType="1" noTextEdit="1"/>
              </p:cNvSpPr>
              <p:nvPr/>
            </p:nvSpPr>
            <p:spPr>
              <a:xfrm>
                <a:off x="3727426" y="2215884"/>
                <a:ext cx="462499" cy="461665"/>
              </a:xfrm>
              <a:prstGeom prst="rect">
                <a:avLst/>
              </a:prstGeom>
              <a:blipFill>
                <a:blip r:embed="rId4"/>
                <a:stretch>
                  <a:fillRect l="-10526" r="-6579" b="-171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1001A822-AAA1-479A-BA40-C7480364F7AB}"/>
                  </a:ext>
                </a:extLst>
              </p:cNvPr>
              <p:cNvSpPr/>
              <p:nvPr/>
            </p:nvSpPr>
            <p:spPr>
              <a:xfrm>
                <a:off x="8144314" y="2450214"/>
                <a:ext cx="304596" cy="3045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i="1" smtClean="0">
                              <a:solidFill>
                                <a:schemeClr val="tx1"/>
                              </a:solidFill>
                              <a:latin typeface="Cambria Math" panose="02040503050406030204" pitchFamily="18" charset="0"/>
                            </a:rPr>
                          </m:ctrlPr>
                        </m:sSubPr>
                        <m:e>
                          <m:r>
                            <a:rPr lang="en-US" altLang="zh-CN" sz="2400" b="0" i="1" smtClean="0">
                              <a:solidFill>
                                <a:schemeClr val="tx1"/>
                              </a:solidFill>
                              <a:latin typeface="Cambria Math" panose="02040503050406030204" pitchFamily="18" charset="0"/>
                            </a:rPr>
                            <m:t>𝑉</m:t>
                          </m:r>
                        </m:e>
                        <m:sub>
                          <m:r>
                            <a:rPr lang="en-US" altLang="zh-CN" sz="2400" b="0" i="1" smtClean="0">
                              <a:solidFill>
                                <a:schemeClr val="tx1"/>
                              </a:solidFill>
                              <a:latin typeface="Cambria Math" panose="02040503050406030204" pitchFamily="18" charset="0"/>
                            </a:rPr>
                            <m:t>𝑖</m:t>
                          </m:r>
                        </m:sub>
                      </m:sSub>
                    </m:oMath>
                  </m:oMathPara>
                </a14:m>
                <a:endParaRPr lang="zh-CN" altLang="en-US" sz="2400" dirty="0">
                  <a:solidFill>
                    <a:schemeClr val="tx1"/>
                  </a:solidFill>
                </a:endParaRPr>
              </a:p>
            </p:txBody>
          </p:sp>
        </mc:Choice>
        <mc:Fallback xmlns="">
          <p:sp>
            <p:nvSpPr>
              <p:cNvPr id="12" name="Rectangle 11">
                <a:extLst>
                  <a:ext uri="{FF2B5EF4-FFF2-40B4-BE49-F238E27FC236}">
                    <a16:creationId xmlns:a16="http://schemas.microsoft.com/office/drawing/2014/main" id="{1001A822-AAA1-479A-BA40-C7480364F7AB}"/>
                  </a:ext>
                </a:extLst>
              </p:cNvPr>
              <p:cNvSpPr>
                <a:spLocks noRot="1" noChangeAspect="1" noMove="1" noResize="1" noEditPoints="1" noAdjustHandles="1" noChangeArrowheads="1" noChangeShapeType="1" noTextEdit="1"/>
              </p:cNvSpPr>
              <p:nvPr/>
            </p:nvSpPr>
            <p:spPr>
              <a:xfrm>
                <a:off x="8144314" y="2450214"/>
                <a:ext cx="304596" cy="304596"/>
              </a:xfrm>
              <a:prstGeom prst="rect">
                <a:avLst/>
              </a:prstGeom>
              <a:blipFill>
                <a:blip r:embed="rId5"/>
                <a:stretch>
                  <a:fillRect l="-29630" b="-24074"/>
                </a:stretch>
              </a:blipFill>
            </p:spPr>
            <p:txBody>
              <a:bodyPr/>
              <a:lstStyle/>
              <a:p>
                <a:r>
                  <a:rPr lang="en-US">
                    <a:noFill/>
                  </a:rPr>
                  <a:t> </a:t>
                </a:r>
              </a:p>
            </p:txBody>
          </p:sp>
        </mc:Fallback>
      </mc:AlternateContent>
      <p:cxnSp>
        <p:nvCxnSpPr>
          <p:cNvPr id="13" name="Straight Arrow Connector 12">
            <a:extLst>
              <a:ext uri="{FF2B5EF4-FFF2-40B4-BE49-F238E27FC236}">
                <a16:creationId xmlns:a16="http://schemas.microsoft.com/office/drawing/2014/main" id="{173ECDE0-15F0-4CF9-B2CA-1E55ED537D8A}"/>
              </a:ext>
            </a:extLst>
          </p:cNvPr>
          <p:cNvCxnSpPr>
            <a:cxnSpLocks/>
          </p:cNvCxnSpPr>
          <p:nvPr/>
        </p:nvCxnSpPr>
        <p:spPr>
          <a:xfrm>
            <a:off x="6899766" y="2606131"/>
            <a:ext cx="124454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69D3194C-CF3A-4EF8-93B2-15A7CD10625F}"/>
                  </a:ext>
                </a:extLst>
              </p:cNvPr>
              <p:cNvSpPr txBox="1"/>
              <p:nvPr/>
            </p:nvSpPr>
            <p:spPr>
              <a:xfrm>
                <a:off x="7267824" y="2215884"/>
                <a:ext cx="46666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i="1" smtClean="0">
                              <a:solidFill>
                                <a:schemeClr val="tx1"/>
                              </a:solidFill>
                              <a:latin typeface="Cambria Math" panose="02040503050406030204" pitchFamily="18" charset="0"/>
                            </a:rPr>
                          </m:ctrlPr>
                        </m:sSubPr>
                        <m:e>
                          <m:r>
                            <a:rPr lang="en-US" altLang="zh-CN" sz="2400" b="0" i="1" smtClean="0">
                              <a:solidFill>
                                <a:schemeClr val="tx1"/>
                              </a:solidFill>
                              <a:latin typeface="Cambria Math" panose="02040503050406030204" pitchFamily="18" charset="0"/>
                            </a:rPr>
                            <m:t>)</m:t>
                          </m:r>
                        </m:e>
                        <m:sub>
                          <m:r>
                            <a:rPr lang="en-US" altLang="zh-CN" sz="2400" b="0" i="1" smtClean="0">
                              <a:solidFill>
                                <a:schemeClr val="tx1"/>
                              </a:solidFill>
                              <a:latin typeface="Cambria Math" panose="02040503050406030204" pitchFamily="18" charset="0"/>
                            </a:rPr>
                            <m:t>𝑚</m:t>
                          </m:r>
                        </m:sub>
                      </m:sSub>
                    </m:oMath>
                  </m:oMathPara>
                </a14:m>
                <a:endParaRPr lang="zh-CN" altLang="en-US" sz="2400" dirty="0">
                  <a:solidFill>
                    <a:schemeClr val="tx1"/>
                  </a:solidFill>
                </a:endParaRPr>
              </a:p>
            </p:txBody>
          </p:sp>
        </mc:Choice>
        <mc:Fallback xmlns="">
          <p:sp>
            <p:nvSpPr>
              <p:cNvPr id="14" name="TextBox 13">
                <a:extLst>
                  <a:ext uri="{FF2B5EF4-FFF2-40B4-BE49-F238E27FC236}">
                    <a16:creationId xmlns:a16="http://schemas.microsoft.com/office/drawing/2014/main" id="{69D3194C-CF3A-4EF8-93B2-15A7CD10625F}"/>
                  </a:ext>
                </a:extLst>
              </p:cNvPr>
              <p:cNvSpPr txBox="1">
                <a:spLocks noRot="1" noChangeAspect="1" noMove="1" noResize="1" noEditPoints="1" noAdjustHandles="1" noChangeArrowheads="1" noChangeShapeType="1" noTextEdit="1"/>
              </p:cNvSpPr>
              <p:nvPr/>
            </p:nvSpPr>
            <p:spPr>
              <a:xfrm>
                <a:off x="7267824" y="2215884"/>
                <a:ext cx="466666" cy="461665"/>
              </a:xfrm>
              <a:prstGeom prst="rect">
                <a:avLst/>
              </a:prstGeom>
              <a:blipFill>
                <a:blip r:embed="rId6"/>
                <a:stretch>
                  <a:fillRect l="-10390" r="-5195" b="-17105"/>
                </a:stretch>
              </a:blipFill>
            </p:spPr>
            <p:txBody>
              <a:bodyPr/>
              <a:lstStyle/>
              <a:p>
                <a:r>
                  <a:rPr lang="en-US">
                    <a:noFill/>
                  </a:rPr>
                  <a:t> </a:t>
                </a:r>
              </a:p>
            </p:txBody>
          </p:sp>
        </mc:Fallback>
      </mc:AlternateContent>
      <p:sp>
        <p:nvSpPr>
          <p:cNvPr id="15" name="Cloud 14">
            <a:extLst>
              <a:ext uri="{FF2B5EF4-FFF2-40B4-BE49-F238E27FC236}">
                <a16:creationId xmlns:a16="http://schemas.microsoft.com/office/drawing/2014/main" id="{C4B5DAB5-AA14-4BF0-89B0-9AC5CDB21824}"/>
              </a:ext>
            </a:extLst>
          </p:cNvPr>
          <p:cNvSpPr/>
          <p:nvPr/>
        </p:nvSpPr>
        <p:spPr>
          <a:xfrm>
            <a:off x="4724400" y="2199913"/>
            <a:ext cx="2133600" cy="90686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4" name="Group 43">
            <a:extLst>
              <a:ext uri="{FF2B5EF4-FFF2-40B4-BE49-F238E27FC236}">
                <a16:creationId xmlns:a16="http://schemas.microsoft.com/office/drawing/2014/main" id="{DB5FA3C9-2CAD-4DD8-9260-07ECA63C55ED}"/>
              </a:ext>
            </a:extLst>
          </p:cNvPr>
          <p:cNvGrpSpPr/>
          <p:nvPr/>
        </p:nvGrpSpPr>
        <p:grpSpPr>
          <a:xfrm>
            <a:off x="3200400" y="3225846"/>
            <a:ext cx="5105400" cy="696296"/>
            <a:chOff x="3200400" y="3225846"/>
            <a:chExt cx="5105400" cy="696296"/>
          </a:xfrm>
        </p:grpSpPr>
        <p:sp>
          <p:nvSpPr>
            <p:cNvPr id="18" name="Left Brace 17">
              <a:extLst>
                <a:ext uri="{FF2B5EF4-FFF2-40B4-BE49-F238E27FC236}">
                  <a16:creationId xmlns:a16="http://schemas.microsoft.com/office/drawing/2014/main" id="{9343645A-E063-4C73-9810-0017CD345F51}"/>
                </a:ext>
              </a:extLst>
            </p:cNvPr>
            <p:cNvSpPr/>
            <p:nvPr/>
          </p:nvSpPr>
          <p:spPr>
            <a:xfrm rot="16200000">
              <a:off x="5651523" y="774723"/>
              <a:ext cx="203153" cy="51054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TextBox 18">
              <a:extLst>
                <a:ext uri="{FF2B5EF4-FFF2-40B4-BE49-F238E27FC236}">
                  <a16:creationId xmlns:a16="http://schemas.microsoft.com/office/drawing/2014/main" id="{D0D8B883-3042-4641-9512-F9CA72D98962}"/>
                </a:ext>
              </a:extLst>
            </p:cNvPr>
            <p:cNvSpPr txBox="1"/>
            <p:nvPr/>
          </p:nvSpPr>
          <p:spPr>
            <a:xfrm>
              <a:off x="4999527" y="3398922"/>
              <a:ext cx="1507144" cy="523220"/>
            </a:xfrm>
            <a:prstGeom prst="rect">
              <a:avLst/>
            </a:prstGeom>
            <a:noFill/>
          </p:spPr>
          <p:txBody>
            <a:bodyPr wrap="none" rtlCol="0">
              <a:spAutoFit/>
            </a:bodyPr>
            <a:lstStyle/>
            <a:p>
              <a:r>
                <a:rPr lang="en-US" sz="2800" dirty="0"/>
                <a:t>balanced</a:t>
              </a:r>
            </a:p>
          </p:txBody>
        </p:sp>
      </p:grpSp>
      <p:sp>
        <p:nvSpPr>
          <p:cNvPr id="20" name="TextBox 19">
            <a:extLst>
              <a:ext uri="{FF2B5EF4-FFF2-40B4-BE49-F238E27FC236}">
                <a16:creationId xmlns:a16="http://schemas.microsoft.com/office/drawing/2014/main" id="{1000B6A8-F2FE-4569-A51A-7C72744E17F6}"/>
              </a:ext>
            </a:extLst>
          </p:cNvPr>
          <p:cNvSpPr txBox="1"/>
          <p:nvPr/>
        </p:nvSpPr>
        <p:spPr>
          <a:xfrm>
            <a:off x="5028295" y="2354540"/>
            <a:ext cx="1507144" cy="523220"/>
          </a:xfrm>
          <a:prstGeom prst="rect">
            <a:avLst/>
          </a:prstGeom>
          <a:noFill/>
        </p:spPr>
        <p:txBody>
          <a:bodyPr wrap="square" rtlCol="0">
            <a:spAutoFit/>
          </a:bodyPr>
          <a:lstStyle/>
          <a:p>
            <a:r>
              <a:rPr lang="en-US" sz="2800" dirty="0">
                <a:solidFill>
                  <a:schemeClr val="bg1"/>
                </a:solidFill>
              </a:rPr>
              <a:t>balanced</a:t>
            </a:r>
            <a:endParaRPr lang="en-US" dirty="0">
              <a:solidFill>
                <a:schemeClr val="bg1"/>
              </a:solidFill>
            </a:endParaRPr>
          </a:p>
        </p:txBody>
      </p:sp>
      <p:sp>
        <p:nvSpPr>
          <p:cNvPr id="21" name="TextBox 20">
            <a:extLst>
              <a:ext uri="{FF2B5EF4-FFF2-40B4-BE49-F238E27FC236}">
                <a16:creationId xmlns:a16="http://schemas.microsoft.com/office/drawing/2014/main" id="{A1142528-32B4-42C2-9F7F-68651583C127}"/>
              </a:ext>
            </a:extLst>
          </p:cNvPr>
          <p:cNvSpPr txBox="1"/>
          <p:nvPr/>
        </p:nvSpPr>
        <p:spPr>
          <a:xfrm>
            <a:off x="712343" y="4034158"/>
            <a:ext cx="8593827" cy="584775"/>
          </a:xfrm>
          <a:prstGeom prst="rect">
            <a:avLst/>
          </a:prstGeom>
          <a:noFill/>
        </p:spPr>
        <p:txBody>
          <a:bodyPr wrap="none" rtlCol="0">
            <a:spAutoFit/>
          </a:bodyPr>
          <a:lstStyle/>
          <a:p>
            <a:r>
              <a:rPr lang="en-US" sz="3200" dirty="0"/>
              <a:t>Language 𝐻 : models the balanced heap accesses</a:t>
            </a:r>
          </a:p>
        </p:txBody>
      </p:sp>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EA920365-45BD-4687-8DAC-C1F515A74FDE}"/>
                  </a:ext>
                </a:extLst>
              </p:cNvPr>
              <p:cNvSpPr/>
              <p:nvPr/>
            </p:nvSpPr>
            <p:spPr>
              <a:xfrm>
                <a:off x="3054772" y="5102511"/>
                <a:ext cx="304596" cy="3045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i="1" smtClean="0">
                              <a:solidFill>
                                <a:schemeClr val="tx1"/>
                              </a:solidFill>
                              <a:latin typeface="Cambria Math" panose="02040503050406030204" pitchFamily="18" charset="0"/>
                            </a:rPr>
                          </m:ctrlPr>
                        </m:sSubPr>
                        <m:e>
                          <m:r>
                            <a:rPr lang="en-US" altLang="zh-CN" sz="2400" b="0" i="1" smtClean="0">
                              <a:solidFill>
                                <a:schemeClr val="tx1"/>
                              </a:solidFill>
                              <a:latin typeface="Cambria Math" panose="02040503050406030204" pitchFamily="18" charset="0"/>
                            </a:rPr>
                            <m:t>𝑂</m:t>
                          </m:r>
                        </m:e>
                        <m:sub>
                          <m:r>
                            <a:rPr lang="en-US" altLang="zh-CN" sz="2400" b="0" i="1" smtClean="0">
                              <a:solidFill>
                                <a:schemeClr val="tx1"/>
                              </a:solidFill>
                              <a:latin typeface="Cambria Math" panose="02040503050406030204" pitchFamily="18" charset="0"/>
                            </a:rPr>
                            <m:t>𝑖</m:t>
                          </m:r>
                        </m:sub>
                      </m:sSub>
                    </m:oMath>
                  </m:oMathPara>
                </a14:m>
                <a:endParaRPr lang="zh-CN" altLang="en-US" sz="2400" dirty="0">
                  <a:solidFill>
                    <a:schemeClr val="tx1"/>
                  </a:solidFill>
                </a:endParaRPr>
              </a:p>
            </p:txBody>
          </p:sp>
        </mc:Choice>
        <mc:Fallback xmlns="">
          <p:sp>
            <p:nvSpPr>
              <p:cNvPr id="22" name="Rectangle 21">
                <a:extLst>
                  <a:ext uri="{FF2B5EF4-FFF2-40B4-BE49-F238E27FC236}">
                    <a16:creationId xmlns:a16="http://schemas.microsoft.com/office/drawing/2014/main" id="{EA920365-45BD-4687-8DAC-C1F515A74FDE}"/>
                  </a:ext>
                </a:extLst>
              </p:cNvPr>
              <p:cNvSpPr>
                <a:spLocks noRot="1" noChangeAspect="1" noMove="1" noResize="1" noEditPoints="1" noAdjustHandles="1" noChangeArrowheads="1" noChangeShapeType="1" noTextEdit="1"/>
              </p:cNvSpPr>
              <p:nvPr/>
            </p:nvSpPr>
            <p:spPr>
              <a:xfrm>
                <a:off x="3054772" y="5102511"/>
                <a:ext cx="304596" cy="304596"/>
              </a:xfrm>
              <a:prstGeom prst="rect">
                <a:avLst/>
              </a:prstGeom>
              <a:blipFill>
                <a:blip r:embed="rId7"/>
                <a:stretch>
                  <a:fillRect l="-37037" r="-3704" b="-24074"/>
                </a:stretch>
              </a:blipFill>
            </p:spPr>
            <p:txBody>
              <a:bodyPr/>
              <a:lstStyle/>
              <a:p>
                <a:r>
                  <a:rPr lang="en-US">
                    <a:noFill/>
                  </a:rPr>
                  <a:t> </a:t>
                </a:r>
              </a:p>
            </p:txBody>
          </p:sp>
        </mc:Fallback>
      </mc:AlternateContent>
      <p:cxnSp>
        <p:nvCxnSpPr>
          <p:cNvPr id="23" name="Straight Arrow Connector 22">
            <a:extLst>
              <a:ext uri="{FF2B5EF4-FFF2-40B4-BE49-F238E27FC236}">
                <a16:creationId xmlns:a16="http://schemas.microsoft.com/office/drawing/2014/main" id="{51648045-7681-4376-B208-2FC40DCC6452}"/>
              </a:ext>
            </a:extLst>
          </p:cNvPr>
          <p:cNvCxnSpPr>
            <a:cxnSpLocks/>
            <a:stCxn id="22" idx="3"/>
          </p:cNvCxnSpPr>
          <p:nvPr/>
        </p:nvCxnSpPr>
        <p:spPr>
          <a:xfrm>
            <a:off x="3359368" y="5254809"/>
            <a:ext cx="124454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4073C449-8A61-4D35-A275-29C630D0D179}"/>
                  </a:ext>
                </a:extLst>
              </p:cNvPr>
              <p:cNvSpPr txBox="1"/>
              <p:nvPr/>
            </p:nvSpPr>
            <p:spPr>
              <a:xfrm>
                <a:off x="3727426" y="4864562"/>
                <a:ext cx="514435" cy="4912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i="1" smtClean="0">
                              <a:solidFill>
                                <a:schemeClr val="tx1"/>
                              </a:solidFill>
                              <a:latin typeface="Cambria Math" panose="02040503050406030204" pitchFamily="18" charset="0"/>
                            </a:rPr>
                          </m:ctrlPr>
                        </m:sSubPr>
                        <m:e>
                          <m:r>
                            <a:rPr lang="en-US" altLang="zh-CN" sz="2400" b="0" i="1" smtClean="0">
                              <a:solidFill>
                                <a:schemeClr val="tx1"/>
                              </a:solidFill>
                              <a:latin typeface="Cambria Math" panose="02040503050406030204" pitchFamily="18" charset="0"/>
                            </a:rPr>
                            <m:t>[</m:t>
                          </m:r>
                        </m:e>
                        <m:sub>
                          <m:r>
                            <a:rPr lang="en-US" altLang="zh-CN" sz="2400" b="0" i="1" smtClean="0">
                              <a:solidFill>
                                <a:schemeClr val="tx1"/>
                              </a:solidFill>
                              <a:latin typeface="Cambria Math" panose="02040503050406030204" pitchFamily="18" charset="0"/>
                            </a:rPr>
                            <m:t>𝑓</m:t>
                          </m:r>
                        </m:sub>
                      </m:sSub>
                    </m:oMath>
                  </m:oMathPara>
                </a14:m>
                <a:endParaRPr lang="zh-CN" altLang="en-US" sz="2400" dirty="0">
                  <a:solidFill>
                    <a:schemeClr val="tx1"/>
                  </a:solidFill>
                </a:endParaRPr>
              </a:p>
            </p:txBody>
          </p:sp>
        </mc:Choice>
        <mc:Fallback xmlns="">
          <p:sp>
            <p:nvSpPr>
              <p:cNvPr id="24" name="TextBox 23">
                <a:extLst>
                  <a:ext uri="{FF2B5EF4-FFF2-40B4-BE49-F238E27FC236}">
                    <a16:creationId xmlns:a16="http://schemas.microsoft.com/office/drawing/2014/main" id="{4073C449-8A61-4D35-A275-29C630D0D179}"/>
                  </a:ext>
                </a:extLst>
              </p:cNvPr>
              <p:cNvSpPr txBox="1">
                <a:spLocks noRot="1" noChangeAspect="1" noMove="1" noResize="1" noEditPoints="1" noAdjustHandles="1" noChangeArrowheads="1" noChangeShapeType="1" noTextEdit="1"/>
              </p:cNvSpPr>
              <p:nvPr/>
            </p:nvSpPr>
            <p:spPr>
              <a:xfrm>
                <a:off x="3727426" y="4864562"/>
                <a:ext cx="514435" cy="491288"/>
              </a:xfrm>
              <a:prstGeom prst="rect">
                <a:avLst/>
              </a:prstGeom>
              <a:blipFill>
                <a:blip r:embed="rId8"/>
                <a:stretch>
                  <a:fillRect l="-2353"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Rectangle 24">
                <a:extLst>
                  <a:ext uri="{FF2B5EF4-FFF2-40B4-BE49-F238E27FC236}">
                    <a16:creationId xmlns:a16="http://schemas.microsoft.com/office/drawing/2014/main" id="{C003B826-9711-42BC-A4B3-EA35D3BD0A21}"/>
                  </a:ext>
                </a:extLst>
              </p:cNvPr>
              <p:cNvSpPr/>
              <p:nvPr/>
            </p:nvSpPr>
            <p:spPr>
              <a:xfrm>
                <a:off x="8144314" y="5098892"/>
                <a:ext cx="304596" cy="3045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i="1" smtClean="0">
                              <a:solidFill>
                                <a:schemeClr val="tx1"/>
                              </a:solidFill>
                              <a:latin typeface="Cambria Math" panose="02040503050406030204" pitchFamily="18" charset="0"/>
                            </a:rPr>
                          </m:ctrlPr>
                        </m:sSubPr>
                        <m:e>
                          <m:r>
                            <a:rPr lang="en-US" altLang="zh-CN" sz="2400" b="0" i="1" smtClean="0">
                              <a:solidFill>
                                <a:schemeClr val="tx1"/>
                              </a:solidFill>
                              <a:latin typeface="Cambria Math" panose="02040503050406030204" pitchFamily="18" charset="0"/>
                            </a:rPr>
                            <m:t>𝑉</m:t>
                          </m:r>
                        </m:e>
                        <m:sub>
                          <m:r>
                            <a:rPr lang="en-US" altLang="zh-CN" sz="2400" b="0" i="1" smtClean="0">
                              <a:solidFill>
                                <a:schemeClr val="tx1"/>
                              </a:solidFill>
                              <a:latin typeface="Cambria Math" panose="02040503050406030204" pitchFamily="18" charset="0"/>
                            </a:rPr>
                            <m:t>𝑖</m:t>
                          </m:r>
                        </m:sub>
                      </m:sSub>
                    </m:oMath>
                  </m:oMathPara>
                </a14:m>
                <a:endParaRPr lang="zh-CN" altLang="en-US" sz="2400" dirty="0">
                  <a:solidFill>
                    <a:schemeClr val="tx1"/>
                  </a:solidFill>
                </a:endParaRPr>
              </a:p>
            </p:txBody>
          </p:sp>
        </mc:Choice>
        <mc:Fallback xmlns="">
          <p:sp>
            <p:nvSpPr>
              <p:cNvPr id="25" name="Rectangle 24">
                <a:extLst>
                  <a:ext uri="{FF2B5EF4-FFF2-40B4-BE49-F238E27FC236}">
                    <a16:creationId xmlns:a16="http://schemas.microsoft.com/office/drawing/2014/main" id="{C003B826-9711-42BC-A4B3-EA35D3BD0A21}"/>
                  </a:ext>
                </a:extLst>
              </p:cNvPr>
              <p:cNvSpPr>
                <a:spLocks noRot="1" noChangeAspect="1" noMove="1" noResize="1" noEditPoints="1" noAdjustHandles="1" noChangeArrowheads="1" noChangeShapeType="1" noTextEdit="1"/>
              </p:cNvSpPr>
              <p:nvPr/>
            </p:nvSpPr>
            <p:spPr>
              <a:xfrm>
                <a:off x="8144314" y="5098892"/>
                <a:ext cx="304596" cy="304596"/>
              </a:xfrm>
              <a:prstGeom prst="rect">
                <a:avLst/>
              </a:prstGeom>
              <a:blipFill>
                <a:blip r:embed="rId9"/>
                <a:stretch>
                  <a:fillRect l="-29630" b="-24074"/>
                </a:stretch>
              </a:blipFill>
            </p:spPr>
            <p:txBody>
              <a:bodyPr/>
              <a:lstStyle/>
              <a:p>
                <a:r>
                  <a:rPr lang="en-US">
                    <a:noFill/>
                  </a:rPr>
                  <a:t> </a:t>
                </a:r>
              </a:p>
            </p:txBody>
          </p:sp>
        </mc:Fallback>
      </mc:AlternateContent>
      <p:cxnSp>
        <p:nvCxnSpPr>
          <p:cNvPr id="26" name="Straight Arrow Connector 25">
            <a:extLst>
              <a:ext uri="{FF2B5EF4-FFF2-40B4-BE49-F238E27FC236}">
                <a16:creationId xmlns:a16="http://schemas.microsoft.com/office/drawing/2014/main" id="{1F0079BB-3022-4854-B0B0-7BD909B539C3}"/>
              </a:ext>
            </a:extLst>
          </p:cNvPr>
          <p:cNvCxnSpPr>
            <a:cxnSpLocks/>
          </p:cNvCxnSpPr>
          <p:nvPr/>
        </p:nvCxnSpPr>
        <p:spPr>
          <a:xfrm>
            <a:off x="6899766" y="5254809"/>
            <a:ext cx="124454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5DD143BF-03D6-4D46-9DEB-36CD920ABA54}"/>
                  </a:ext>
                </a:extLst>
              </p:cNvPr>
              <p:cNvSpPr txBox="1"/>
              <p:nvPr/>
            </p:nvSpPr>
            <p:spPr>
              <a:xfrm>
                <a:off x="7267824" y="4864562"/>
                <a:ext cx="514435" cy="4912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i="1" smtClean="0">
                              <a:solidFill>
                                <a:schemeClr val="tx1"/>
                              </a:solidFill>
                              <a:latin typeface="Cambria Math" panose="02040503050406030204" pitchFamily="18" charset="0"/>
                            </a:rPr>
                          </m:ctrlPr>
                        </m:sSubPr>
                        <m:e>
                          <m:r>
                            <a:rPr lang="en-US" altLang="zh-CN" sz="2400" b="0" i="1" smtClean="0">
                              <a:solidFill>
                                <a:schemeClr val="tx1"/>
                              </a:solidFill>
                              <a:latin typeface="Cambria Math" panose="02040503050406030204" pitchFamily="18" charset="0"/>
                            </a:rPr>
                            <m:t>]</m:t>
                          </m:r>
                        </m:e>
                        <m:sub>
                          <m:r>
                            <a:rPr lang="en-US" altLang="zh-CN" sz="2400" b="0" i="1" smtClean="0">
                              <a:solidFill>
                                <a:schemeClr val="tx1"/>
                              </a:solidFill>
                              <a:latin typeface="Cambria Math" panose="02040503050406030204" pitchFamily="18" charset="0"/>
                            </a:rPr>
                            <m:t>𝑓</m:t>
                          </m:r>
                        </m:sub>
                      </m:sSub>
                    </m:oMath>
                  </m:oMathPara>
                </a14:m>
                <a:endParaRPr lang="zh-CN" altLang="en-US" sz="2400" dirty="0">
                  <a:solidFill>
                    <a:schemeClr val="tx1"/>
                  </a:solidFill>
                </a:endParaRPr>
              </a:p>
            </p:txBody>
          </p:sp>
        </mc:Choice>
        <mc:Fallback xmlns="">
          <p:sp>
            <p:nvSpPr>
              <p:cNvPr id="27" name="TextBox 26">
                <a:extLst>
                  <a:ext uri="{FF2B5EF4-FFF2-40B4-BE49-F238E27FC236}">
                    <a16:creationId xmlns:a16="http://schemas.microsoft.com/office/drawing/2014/main" id="{5DD143BF-03D6-4D46-9DEB-36CD920ABA54}"/>
                  </a:ext>
                </a:extLst>
              </p:cNvPr>
              <p:cNvSpPr txBox="1">
                <a:spLocks noRot="1" noChangeAspect="1" noMove="1" noResize="1" noEditPoints="1" noAdjustHandles="1" noChangeArrowheads="1" noChangeShapeType="1" noTextEdit="1"/>
              </p:cNvSpPr>
              <p:nvPr/>
            </p:nvSpPr>
            <p:spPr>
              <a:xfrm>
                <a:off x="7267824" y="4864562"/>
                <a:ext cx="514435" cy="491288"/>
              </a:xfrm>
              <a:prstGeom prst="rect">
                <a:avLst/>
              </a:prstGeom>
              <a:blipFill>
                <a:blip r:embed="rId10"/>
                <a:stretch>
                  <a:fillRect l="-2353" b="-11111"/>
                </a:stretch>
              </a:blipFill>
            </p:spPr>
            <p:txBody>
              <a:bodyPr/>
              <a:lstStyle/>
              <a:p>
                <a:r>
                  <a:rPr lang="en-US">
                    <a:noFill/>
                  </a:rPr>
                  <a:t> </a:t>
                </a:r>
              </a:p>
            </p:txBody>
          </p:sp>
        </mc:Fallback>
      </mc:AlternateContent>
      <p:sp>
        <p:nvSpPr>
          <p:cNvPr id="28" name="Cloud 27">
            <a:extLst>
              <a:ext uri="{FF2B5EF4-FFF2-40B4-BE49-F238E27FC236}">
                <a16:creationId xmlns:a16="http://schemas.microsoft.com/office/drawing/2014/main" id="{5C3240A6-F330-4605-8C44-8D8483FC93C5}"/>
              </a:ext>
            </a:extLst>
          </p:cNvPr>
          <p:cNvSpPr/>
          <p:nvPr/>
        </p:nvSpPr>
        <p:spPr>
          <a:xfrm>
            <a:off x="4724400" y="4848591"/>
            <a:ext cx="2133600" cy="906869"/>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Left Brace 28">
            <a:extLst>
              <a:ext uri="{FF2B5EF4-FFF2-40B4-BE49-F238E27FC236}">
                <a16:creationId xmlns:a16="http://schemas.microsoft.com/office/drawing/2014/main" id="{1C3E07E5-6872-49DB-806B-382D5DD6A0E4}"/>
              </a:ext>
            </a:extLst>
          </p:cNvPr>
          <p:cNvSpPr/>
          <p:nvPr/>
        </p:nvSpPr>
        <p:spPr>
          <a:xfrm rot="16200000">
            <a:off x="5651523" y="3423401"/>
            <a:ext cx="203153" cy="51054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C584B049-BCB8-4081-AEB4-7C5E51456EF6}"/>
              </a:ext>
            </a:extLst>
          </p:cNvPr>
          <p:cNvSpPr txBox="1"/>
          <p:nvPr/>
        </p:nvSpPr>
        <p:spPr>
          <a:xfrm>
            <a:off x="4999527" y="6021875"/>
            <a:ext cx="1507144" cy="523220"/>
          </a:xfrm>
          <a:prstGeom prst="rect">
            <a:avLst/>
          </a:prstGeom>
          <a:noFill/>
        </p:spPr>
        <p:txBody>
          <a:bodyPr wrap="none" rtlCol="0">
            <a:spAutoFit/>
          </a:bodyPr>
          <a:lstStyle/>
          <a:p>
            <a:r>
              <a:rPr lang="en-US" sz="2800" dirty="0"/>
              <a:t>balanced</a:t>
            </a:r>
          </a:p>
        </p:txBody>
      </p:sp>
      <p:sp>
        <p:nvSpPr>
          <p:cNvPr id="31" name="TextBox 30">
            <a:extLst>
              <a:ext uri="{FF2B5EF4-FFF2-40B4-BE49-F238E27FC236}">
                <a16:creationId xmlns:a16="http://schemas.microsoft.com/office/drawing/2014/main" id="{E055408F-9CEC-45F8-BC64-3F2B097D7BAA}"/>
              </a:ext>
            </a:extLst>
          </p:cNvPr>
          <p:cNvSpPr txBox="1"/>
          <p:nvPr/>
        </p:nvSpPr>
        <p:spPr>
          <a:xfrm>
            <a:off x="5039275" y="5030162"/>
            <a:ext cx="1507144" cy="523220"/>
          </a:xfrm>
          <a:prstGeom prst="rect">
            <a:avLst/>
          </a:prstGeom>
          <a:noFill/>
        </p:spPr>
        <p:txBody>
          <a:bodyPr wrap="none" rtlCol="0">
            <a:spAutoFit/>
          </a:bodyPr>
          <a:lstStyle/>
          <a:p>
            <a:r>
              <a:rPr lang="en-US" sz="2800" dirty="0">
                <a:solidFill>
                  <a:schemeClr val="bg1"/>
                </a:solidFill>
              </a:rPr>
              <a:t>balanced</a:t>
            </a:r>
          </a:p>
        </p:txBody>
      </p:sp>
      <p:sp>
        <p:nvSpPr>
          <p:cNvPr id="5" name="Rectangle 4">
            <a:extLst>
              <a:ext uri="{FF2B5EF4-FFF2-40B4-BE49-F238E27FC236}">
                <a16:creationId xmlns:a16="http://schemas.microsoft.com/office/drawing/2014/main" id="{E0872250-4962-4169-84EB-AB8A1EC94367}"/>
              </a:ext>
            </a:extLst>
          </p:cNvPr>
          <p:cNvSpPr/>
          <p:nvPr/>
        </p:nvSpPr>
        <p:spPr>
          <a:xfrm>
            <a:off x="0" y="6596352"/>
            <a:ext cx="11031258" cy="261610"/>
          </a:xfrm>
          <a:prstGeom prst="rect">
            <a:avLst/>
          </a:prstGeom>
        </p:spPr>
        <p:txBody>
          <a:bodyPr wrap="square">
            <a:spAutoFit/>
          </a:bodyPr>
          <a:lstStyle/>
          <a:p>
            <a:r>
              <a:rPr lang="en-US" altLang="zh-CN" sz="1100" dirty="0">
                <a:latin typeface="Arial" panose="020B0604020202020204" pitchFamily="34" charset="0"/>
                <a:cs typeface="Arial" panose="020B0604020202020204" pitchFamily="34" charset="0"/>
              </a:rPr>
              <a:t>[2] Manu Sridharan, and Rastislav </a:t>
            </a:r>
            <a:r>
              <a:rPr lang="en-US" altLang="zh-CN" sz="1100" dirty="0" err="1">
                <a:latin typeface="Arial" panose="020B0604020202020204" pitchFamily="34" charset="0"/>
                <a:cs typeface="Arial" panose="020B0604020202020204" pitchFamily="34" charset="0"/>
              </a:rPr>
              <a:t>Bodík</a:t>
            </a:r>
            <a:r>
              <a:rPr lang="en-US" altLang="zh-CN" sz="1100" dirty="0">
                <a:latin typeface="Arial" panose="020B0604020202020204" pitchFamily="34" charset="0"/>
                <a:cs typeface="Arial" panose="020B0604020202020204" pitchFamily="34" charset="0"/>
              </a:rPr>
              <a:t>. Refinement-based context-sensitive points-to analysis for Java. PLDI, 2006.</a:t>
            </a:r>
            <a:endParaRPr lang="zh-CN" alt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5316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B690C-35A6-4E3D-8C24-B9104251792B}"/>
              </a:ext>
            </a:extLst>
          </p:cNvPr>
          <p:cNvSpPr>
            <a:spLocks noGrp="1"/>
          </p:cNvSpPr>
          <p:nvPr>
            <p:ph type="title"/>
          </p:nvPr>
        </p:nvSpPr>
        <p:spPr>
          <a:xfrm>
            <a:off x="609600" y="228600"/>
            <a:ext cx="10972800" cy="1143000"/>
          </a:xfrm>
        </p:spPr>
        <p:txBody>
          <a:bodyPr/>
          <a:lstStyle/>
          <a:p>
            <a:r>
              <a:rPr lang="en-US" altLang="zh-CN" sz="5400" dirty="0"/>
              <a:t>Modeling </a:t>
            </a:r>
            <a:r>
              <a:rPr lang="en-US" altLang="zh-CN" sz="5400" dirty="0" err="1"/>
              <a:t>unbalancedness</a:t>
            </a:r>
            <a:endParaRPr lang="zh-CN" altLang="en-US" sz="5400" dirty="0"/>
          </a:p>
        </p:txBody>
      </p:sp>
      <p:sp>
        <p:nvSpPr>
          <p:cNvPr id="4" name="Slide Number Placeholder 3">
            <a:extLst>
              <a:ext uri="{FF2B5EF4-FFF2-40B4-BE49-F238E27FC236}">
                <a16:creationId xmlns:a16="http://schemas.microsoft.com/office/drawing/2014/main" id="{78230F83-8241-458A-A8D9-EE33A0296D43}"/>
              </a:ext>
            </a:extLst>
          </p:cNvPr>
          <p:cNvSpPr>
            <a:spLocks noGrp="1"/>
          </p:cNvSpPr>
          <p:nvPr>
            <p:ph type="sldNum" sz="quarter" idx="12"/>
          </p:nvPr>
        </p:nvSpPr>
        <p:spPr/>
        <p:txBody>
          <a:bodyPr/>
          <a:lstStyle/>
          <a:p>
            <a:fld id="{9C78E457-682A-4C5D-A359-2AAE681DBB39}" type="slidenum">
              <a:rPr lang="en-US" smtClean="0"/>
              <a:pPr/>
              <a:t>15</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A776451-B856-4CE0-9093-BF3E6558980F}"/>
                  </a:ext>
                </a:extLst>
              </p:cNvPr>
              <p:cNvSpPr txBox="1"/>
              <p:nvPr/>
            </p:nvSpPr>
            <p:spPr>
              <a:xfrm>
                <a:off x="603324" y="1524000"/>
                <a:ext cx="11207675" cy="5493683"/>
              </a:xfrm>
              <a:prstGeom prst="rect">
                <a:avLst/>
              </a:prstGeom>
              <a:noFill/>
            </p:spPr>
            <p:txBody>
              <a:bodyPr wrap="square" rtlCol="0">
                <a:spAutoFit/>
              </a:bodyPr>
              <a:lstStyle/>
              <a:p>
                <a:pPr marL="685800" indent="-685800">
                  <a:buFont typeface="Arial" panose="020B0604020202020204" pitchFamily="34" charset="0"/>
                  <a:buChar char="•"/>
                </a:pPr>
                <a:r>
                  <a:rPr lang="en-US" sz="4500" dirty="0">
                    <a:solidFill>
                      <a:schemeClr val="tx1"/>
                    </a:solidFill>
                  </a:rPr>
                  <a:t>Extend M and H to exploit </a:t>
                </a:r>
                <a:r>
                  <a:rPr lang="en-US" sz="4500" dirty="0" err="1">
                    <a:solidFill>
                      <a:schemeClr val="tx1"/>
                    </a:solidFill>
                  </a:rPr>
                  <a:t>unbalancedness</a:t>
                </a:r>
                <a:r>
                  <a:rPr lang="en-US" sz="4500" dirty="0">
                    <a:solidFill>
                      <a:schemeClr val="tx1"/>
                    </a:solidFill>
                  </a:rPr>
                  <a:t>:</a:t>
                </a:r>
              </a:p>
              <a:p>
                <a:pPr marL="914400" lvl="1" indent="-457200">
                  <a:buFont typeface="Arial" panose="020B0604020202020204" pitchFamily="34" charset="0"/>
                  <a:buChar char="•"/>
                </a:pPr>
                <a:r>
                  <a:rPr lang="en-US" altLang="zh-CN" sz="4000" dirty="0">
                    <a:solidFill>
                      <a:schemeClr val="tx1"/>
                    </a:solidFill>
                  </a:rPr>
                  <a:t>Unbalanced calls/returns reveal the calling context (Language </a:t>
                </a:r>
                <a14:m>
                  <m:oMath xmlns:m="http://schemas.openxmlformats.org/officeDocument/2006/math">
                    <m:acc>
                      <m:accPr>
                        <m:chr m:val="̃"/>
                        <m:ctrlPr>
                          <a:rPr lang="en-US" sz="4000" i="1">
                            <a:solidFill>
                              <a:schemeClr val="tx1"/>
                            </a:solidFill>
                            <a:latin typeface="Cambria Math" panose="02040503050406030204" pitchFamily="18" charset="0"/>
                          </a:rPr>
                        </m:ctrlPr>
                      </m:accPr>
                      <m:e>
                        <m:r>
                          <a:rPr lang="en-US" sz="4000" i="1">
                            <a:solidFill>
                              <a:schemeClr val="tx1"/>
                            </a:solidFill>
                            <a:latin typeface="Cambria Math" panose="02040503050406030204" pitchFamily="18" charset="0"/>
                          </a:rPr>
                          <m:t>𝑀</m:t>
                        </m:r>
                      </m:e>
                    </m:acc>
                  </m:oMath>
                </a14:m>
                <a:r>
                  <a:rPr lang="en-US" altLang="zh-CN" sz="4000" dirty="0">
                    <a:solidFill>
                      <a:schemeClr val="tx1"/>
                    </a:solidFill>
                  </a:rPr>
                  <a:t>)</a:t>
                </a:r>
              </a:p>
              <a:p>
                <a:pPr marL="914400" lvl="1" indent="-457200">
                  <a:buFont typeface="Arial" panose="020B0604020202020204" pitchFamily="34" charset="0"/>
                  <a:buChar char="•"/>
                </a:pPr>
                <a:r>
                  <a:rPr lang="en-US" altLang="zh-CN" sz="4000" dirty="0">
                    <a:solidFill>
                      <a:schemeClr val="tx1"/>
                    </a:solidFill>
                  </a:rPr>
                  <a:t>Unbalanced heap accesses reveal the reference paths (Language </a:t>
                </a:r>
                <a14:m>
                  <m:oMath xmlns:m="http://schemas.openxmlformats.org/officeDocument/2006/math">
                    <m:acc>
                      <m:accPr>
                        <m:chr m:val="̃"/>
                        <m:ctrlPr>
                          <a:rPr lang="en-US" sz="4000" i="1">
                            <a:solidFill>
                              <a:schemeClr val="tx1"/>
                            </a:solidFill>
                            <a:latin typeface="Cambria Math" panose="02040503050406030204" pitchFamily="18" charset="0"/>
                          </a:rPr>
                        </m:ctrlPr>
                      </m:accPr>
                      <m:e>
                        <m:r>
                          <a:rPr lang="en-US" sz="4000" i="1">
                            <a:solidFill>
                              <a:schemeClr val="tx1"/>
                            </a:solidFill>
                            <a:latin typeface="Cambria Math" panose="02040503050406030204" pitchFamily="18" charset="0"/>
                          </a:rPr>
                          <m:t>𝐻</m:t>
                        </m:r>
                      </m:e>
                    </m:acc>
                  </m:oMath>
                </a14:m>
                <a:r>
                  <a:rPr lang="en-US" altLang="zh-CN" sz="4000" dirty="0">
                    <a:solidFill>
                      <a:schemeClr val="tx1"/>
                    </a:solidFill>
                  </a:rPr>
                  <a:t>)</a:t>
                </a:r>
              </a:p>
              <a:p>
                <a:pPr marL="457200" indent="-457200">
                  <a:buFont typeface="Arial" panose="020B0604020202020204" pitchFamily="34" charset="0"/>
                  <a:buChar char="•"/>
                </a:pPr>
                <a:r>
                  <a:rPr lang="en-US" altLang="zh-CN" sz="4500" dirty="0"/>
                  <a:t>Grammars can be found in the paper</a:t>
                </a:r>
              </a:p>
              <a:p>
                <a:pPr lvl="1"/>
                <a:endParaRPr lang="en-US" altLang="zh-CN" sz="4800" dirty="0">
                  <a:solidFill>
                    <a:schemeClr val="tx1"/>
                  </a:solidFill>
                </a:endParaRPr>
              </a:p>
              <a:p>
                <a:pPr marL="914400" lvl="1" indent="-457200">
                  <a:buFont typeface="Arial" panose="020B0604020202020204" pitchFamily="34" charset="0"/>
                  <a:buChar char="•"/>
                </a:pPr>
                <a:endParaRPr lang="en-US" sz="4800" dirty="0">
                  <a:solidFill>
                    <a:schemeClr val="tx1"/>
                  </a:solidFill>
                </a:endParaRPr>
              </a:p>
            </p:txBody>
          </p:sp>
        </mc:Choice>
        <mc:Fallback xmlns="">
          <p:sp>
            <p:nvSpPr>
              <p:cNvPr id="5" name="TextBox 4">
                <a:extLst>
                  <a:ext uri="{FF2B5EF4-FFF2-40B4-BE49-F238E27FC236}">
                    <a16:creationId xmlns:a16="http://schemas.microsoft.com/office/drawing/2014/main" id="{6A776451-B856-4CE0-9093-BF3E6558980F}"/>
                  </a:ext>
                </a:extLst>
              </p:cNvPr>
              <p:cNvSpPr txBox="1">
                <a:spLocks noRot="1" noChangeAspect="1" noMove="1" noResize="1" noEditPoints="1" noAdjustHandles="1" noChangeArrowheads="1" noChangeShapeType="1" noTextEdit="1"/>
              </p:cNvSpPr>
              <p:nvPr/>
            </p:nvSpPr>
            <p:spPr>
              <a:xfrm>
                <a:off x="603324" y="1524000"/>
                <a:ext cx="11207675" cy="5493683"/>
              </a:xfrm>
              <a:prstGeom prst="rect">
                <a:avLst/>
              </a:prstGeom>
              <a:blipFill>
                <a:blip r:embed="rId3"/>
                <a:stretch>
                  <a:fillRect l="-2067" t="-2331"/>
                </a:stretch>
              </a:blipFill>
            </p:spPr>
            <p:txBody>
              <a:bodyPr/>
              <a:lstStyle/>
              <a:p>
                <a:r>
                  <a:rPr lang="en-US">
                    <a:noFill/>
                  </a:rPr>
                  <a:t> </a:t>
                </a:r>
              </a:p>
            </p:txBody>
          </p:sp>
        </mc:Fallback>
      </mc:AlternateContent>
    </p:spTree>
    <p:extLst>
      <p:ext uri="{BB962C8B-B14F-4D97-AF65-F5344CB8AC3E}">
        <p14:creationId xmlns:p14="http://schemas.microsoft.com/office/powerpoint/2010/main" val="1991116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82132-CEFD-45F6-A5D9-E3927356C5A0}"/>
              </a:ext>
            </a:extLst>
          </p:cNvPr>
          <p:cNvSpPr>
            <a:spLocks noGrp="1"/>
          </p:cNvSpPr>
          <p:nvPr>
            <p:ph type="title"/>
          </p:nvPr>
        </p:nvSpPr>
        <p:spPr/>
        <p:txBody>
          <a:bodyPr/>
          <a:lstStyle/>
          <a:p>
            <a:r>
              <a:rPr lang="en-US" dirty="0"/>
              <a:t>Translation overview</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470F536-26E4-46FC-9662-92DD5388138D}"/>
                  </a:ext>
                </a:extLst>
              </p:cNvPr>
              <p:cNvSpPr>
                <a:spLocks noGrp="1"/>
              </p:cNvSpPr>
              <p:nvPr>
                <p:ph idx="1"/>
              </p:nvPr>
            </p:nvSpPr>
            <p:spPr>
              <a:xfrm>
                <a:off x="609600" y="1219201"/>
                <a:ext cx="10972800" cy="4906964"/>
              </a:xfrm>
            </p:spPr>
            <p:txBody>
              <a:bodyPr/>
              <a:lstStyle/>
              <a:p>
                <a:r>
                  <a:rPr lang="en-US" dirty="0"/>
                  <a:t>Inputs: calling context </a:t>
                </a:r>
                <a:r>
                  <a:rPr lang="en-US" dirty="0">
                    <a:solidFill>
                      <a:srgbClr val="FF0000"/>
                    </a:solidFill>
                  </a:rPr>
                  <a:t>c</a:t>
                </a:r>
                <a:r>
                  <a:rPr lang="en-US" dirty="0"/>
                  <a:t>, object </a:t>
                </a:r>
                <a:r>
                  <a:rPr lang="en-US" dirty="0">
                    <a:solidFill>
                      <a:srgbClr val="FF0000"/>
                    </a:solidFill>
                  </a:rPr>
                  <a:t>o</a:t>
                </a:r>
                <a:r>
                  <a:rPr lang="en-US" dirty="0"/>
                  <a:t> involved in the bug, variable </a:t>
                </a:r>
                <a:r>
                  <a:rPr lang="en-US" dirty="0">
                    <a:solidFill>
                      <a:srgbClr val="FF0000"/>
                    </a:solidFill>
                  </a:rPr>
                  <a:t>v</a:t>
                </a:r>
                <a:r>
                  <a:rPr lang="en-US" dirty="0"/>
                  <a:t> points to </a:t>
                </a:r>
                <a:r>
                  <a:rPr lang="en-US" dirty="0">
                    <a:solidFill>
                      <a:srgbClr val="FF0000"/>
                    </a:solidFill>
                  </a:rPr>
                  <a:t>o</a:t>
                </a:r>
                <a:r>
                  <a:rPr lang="en-US" dirty="0"/>
                  <a:t> </a:t>
                </a:r>
              </a:p>
              <a:p>
                <a:r>
                  <a:rPr lang="en-US" dirty="0"/>
                  <a:t>Looking for </a:t>
                </a:r>
                <a14:m>
                  <m:oMath xmlns:m="http://schemas.openxmlformats.org/officeDocument/2006/math">
                    <m:acc>
                      <m:accPr>
                        <m:chr m:val="̃"/>
                        <m:ctrlPr>
                          <a:rPr lang="en-US" i="1" smtClean="0">
                            <a:solidFill>
                              <a:schemeClr val="tx2">
                                <a:lumMod val="60000"/>
                                <a:lumOff val="40000"/>
                              </a:schemeClr>
                            </a:solidFill>
                            <a:latin typeface="Cambria Math" panose="02040503050406030204" pitchFamily="18" charset="0"/>
                          </a:rPr>
                        </m:ctrlPr>
                      </m:accPr>
                      <m:e>
                        <m:r>
                          <a:rPr lang="en-US" i="1">
                            <a:solidFill>
                              <a:schemeClr val="tx2">
                                <a:lumMod val="60000"/>
                                <a:lumOff val="40000"/>
                              </a:schemeClr>
                            </a:solidFill>
                            <a:latin typeface="Cambria Math" panose="02040503050406030204" pitchFamily="18" charset="0"/>
                          </a:rPr>
                          <m:t>𝑀</m:t>
                        </m:r>
                      </m:e>
                    </m:acc>
                  </m:oMath>
                </a14:m>
                <a:r>
                  <a:rPr lang="en-US" dirty="0">
                    <a:solidFill>
                      <a:schemeClr val="tx2">
                        <a:lumMod val="60000"/>
                        <a:lumOff val="40000"/>
                      </a:schemeClr>
                    </a:solidFill>
                  </a:rPr>
                  <a:t> </a:t>
                </a:r>
                <a:r>
                  <a:rPr lang="en-US" dirty="0"/>
                  <a:t>∩ </a:t>
                </a:r>
                <a14:m>
                  <m:oMath xmlns:m="http://schemas.openxmlformats.org/officeDocument/2006/math">
                    <m:acc>
                      <m:accPr>
                        <m:chr m:val="̃"/>
                        <m:ctrlPr>
                          <a:rPr lang="en-US" i="1" smtClean="0">
                            <a:solidFill>
                              <a:schemeClr val="tx2">
                                <a:lumMod val="60000"/>
                                <a:lumOff val="40000"/>
                              </a:schemeClr>
                            </a:solidFill>
                            <a:latin typeface="Cambria Math" panose="02040503050406030204" pitchFamily="18" charset="0"/>
                          </a:rPr>
                        </m:ctrlPr>
                      </m:accPr>
                      <m:e>
                        <m:r>
                          <a:rPr lang="en-US" b="0" i="1" smtClean="0">
                            <a:solidFill>
                              <a:schemeClr val="tx2">
                                <a:lumMod val="60000"/>
                                <a:lumOff val="40000"/>
                              </a:schemeClr>
                            </a:solidFill>
                            <a:latin typeface="Cambria Math" panose="02040503050406030204" pitchFamily="18" charset="0"/>
                          </a:rPr>
                          <m:t>𝐻</m:t>
                        </m:r>
                      </m:e>
                    </m:acc>
                  </m:oMath>
                </a14:m>
                <a:r>
                  <a:rPr lang="en-US" dirty="0">
                    <a:solidFill>
                      <a:schemeClr val="tx2">
                        <a:lumMod val="60000"/>
                        <a:lumOff val="40000"/>
                      </a:schemeClr>
                    </a:solidFill>
                  </a:rPr>
                  <a:t> </a:t>
                </a:r>
                <a:r>
                  <a:rPr lang="en-US" dirty="0"/>
                  <a:t>paths from </a:t>
                </a:r>
                <a:r>
                  <a:rPr lang="en-US" dirty="0">
                    <a:solidFill>
                      <a:srgbClr val="FF0000"/>
                    </a:solidFill>
                  </a:rPr>
                  <a:t>v</a:t>
                </a:r>
                <a:r>
                  <a:rPr lang="en-US" dirty="0"/>
                  <a:t> to </a:t>
                </a:r>
                <a:r>
                  <a:rPr lang="en-US" dirty="0">
                    <a:solidFill>
                      <a:srgbClr val="FF0000"/>
                    </a:solidFill>
                  </a:rPr>
                  <a:t>o’</a:t>
                </a:r>
              </a:p>
              <a:p>
                <a:r>
                  <a:rPr lang="en-US" dirty="0"/>
                  <a:t>Constraints guiding the path search</a:t>
                </a:r>
              </a:p>
              <a:p>
                <a:pPr lvl="1"/>
                <a:r>
                  <a:rPr lang="en-US" dirty="0">
                    <a:solidFill>
                      <a:srgbClr val="FF0000"/>
                    </a:solidFill>
                  </a:rPr>
                  <a:t>String constraint: </a:t>
                </a:r>
                <a:r>
                  <a:rPr lang="en-US" dirty="0"/>
                  <a:t>using </a:t>
                </a:r>
                <a:r>
                  <a:rPr lang="en-US" dirty="0">
                    <a:solidFill>
                      <a:srgbClr val="FF0000"/>
                    </a:solidFill>
                  </a:rPr>
                  <a:t>c</a:t>
                </a:r>
                <a:r>
                  <a:rPr lang="en-US" dirty="0"/>
                  <a:t> as a constraint of unbalanced function calls/returns in search of paths with unbalanced heap accesses</a:t>
                </a:r>
              </a:p>
              <a:p>
                <a:pPr lvl="1"/>
                <a:r>
                  <a:rPr lang="en-US" dirty="0">
                    <a:solidFill>
                      <a:srgbClr val="0070C0"/>
                    </a:solidFill>
                  </a:rPr>
                  <a:t>Path constraint: </a:t>
                </a:r>
                <a:r>
                  <a:rPr lang="en-US" dirty="0"/>
                  <a:t>such paths have to pass </a:t>
                </a:r>
                <a:r>
                  <a:rPr lang="en-US" dirty="0">
                    <a:solidFill>
                      <a:srgbClr val="FF0000"/>
                    </a:solidFill>
                  </a:rPr>
                  <a:t>o</a:t>
                </a:r>
              </a:p>
              <a:p>
                <a:r>
                  <a:rPr lang="en-US" dirty="0"/>
                  <a:t>These unbalanced heap accesses from </a:t>
                </a:r>
                <a:r>
                  <a:rPr lang="en-US" dirty="0">
                    <a:solidFill>
                      <a:srgbClr val="FF0000"/>
                    </a:solidFill>
                  </a:rPr>
                  <a:t>o</a:t>
                </a:r>
                <a:r>
                  <a:rPr lang="en-US" dirty="0"/>
                  <a:t> to </a:t>
                </a:r>
                <a:r>
                  <a:rPr lang="en-US" dirty="0">
                    <a:solidFill>
                      <a:srgbClr val="FF0000"/>
                    </a:solidFill>
                  </a:rPr>
                  <a:t>o’</a:t>
                </a:r>
                <a:r>
                  <a:rPr lang="en-US" dirty="0"/>
                  <a:t> form a reference context for </a:t>
                </a:r>
                <a:r>
                  <a:rPr lang="en-US" dirty="0">
                    <a:solidFill>
                      <a:srgbClr val="FF0000"/>
                    </a:solidFill>
                  </a:rPr>
                  <a:t>o</a:t>
                </a:r>
              </a:p>
            </p:txBody>
          </p:sp>
        </mc:Choice>
        <mc:Fallback xmlns="">
          <p:sp>
            <p:nvSpPr>
              <p:cNvPr id="3" name="Content Placeholder 2">
                <a:extLst>
                  <a:ext uri="{FF2B5EF4-FFF2-40B4-BE49-F238E27FC236}">
                    <a16:creationId xmlns:a16="http://schemas.microsoft.com/office/drawing/2014/main" id="{1470F536-26E4-46FC-9662-92DD5388138D}"/>
                  </a:ext>
                </a:extLst>
              </p:cNvPr>
              <p:cNvSpPr>
                <a:spLocks noGrp="1" noRot="1" noChangeAspect="1" noMove="1" noResize="1" noEditPoints="1" noAdjustHandles="1" noChangeArrowheads="1" noChangeShapeType="1" noTextEdit="1"/>
              </p:cNvSpPr>
              <p:nvPr>
                <p:ph idx="1"/>
              </p:nvPr>
            </p:nvSpPr>
            <p:spPr>
              <a:xfrm>
                <a:off x="609600" y="1219201"/>
                <a:ext cx="10972800" cy="4906964"/>
              </a:xfrm>
              <a:blipFill>
                <a:blip r:embed="rId3"/>
                <a:stretch>
                  <a:fillRect l="-1278" t="-1615" r="-1556" b="-136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11E9B56-8771-4D35-9784-F23B93450476}"/>
              </a:ext>
            </a:extLst>
          </p:cNvPr>
          <p:cNvSpPr>
            <a:spLocks noGrp="1"/>
          </p:cNvSpPr>
          <p:nvPr>
            <p:ph type="sldNum" sz="quarter" idx="12"/>
          </p:nvPr>
        </p:nvSpPr>
        <p:spPr/>
        <p:txBody>
          <a:bodyPr/>
          <a:lstStyle/>
          <a:p>
            <a:fld id="{9C78E457-682A-4C5D-A359-2AAE681DBB39}" type="slidenum">
              <a:rPr lang="en-US" smtClean="0"/>
              <a:pPr/>
              <a:t>16</a:t>
            </a:fld>
            <a:endParaRPr lang="en-US"/>
          </a:p>
        </p:txBody>
      </p:sp>
    </p:spTree>
    <p:extLst>
      <p:ext uri="{BB962C8B-B14F-4D97-AF65-F5344CB8AC3E}">
        <p14:creationId xmlns:p14="http://schemas.microsoft.com/office/powerpoint/2010/main" val="3624261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387634"/>
            <a:ext cx="9829800" cy="1143000"/>
          </a:xfrm>
        </p:spPr>
        <p:txBody>
          <a:bodyPr/>
          <a:lstStyle/>
          <a:p>
            <a:r>
              <a:rPr lang="en-US" altLang="zh-CN" sz="4000" dirty="0">
                <a:solidFill>
                  <a:prstClr val="black"/>
                </a:solidFill>
              </a:rPr>
              <a:t>Example</a:t>
            </a:r>
            <a:endParaRPr lang="zh-CN" altLang="en-US" dirty="0"/>
          </a:p>
        </p:txBody>
      </p:sp>
      <p:sp>
        <p:nvSpPr>
          <p:cNvPr id="4" name="Slide Number Placeholder 3"/>
          <p:cNvSpPr>
            <a:spLocks noGrp="1"/>
          </p:cNvSpPr>
          <p:nvPr>
            <p:ph type="sldNum" sz="quarter" idx="12"/>
          </p:nvPr>
        </p:nvSpPr>
        <p:spPr/>
        <p:txBody>
          <a:bodyPr/>
          <a:lstStyle/>
          <a:p>
            <a:fld id="{9C78E457-682A-4C5D-A359-2AAE681DBB39}" type="slidenum">
              <a:rPr lang="en-US" smtClean="0"/>
              <a:pPr/>
              <a:t>17</a:t>
            </a:fld>
            <a:endParaRPr lang="en-US" dirty="0"/>
          </a:p>
        </p:txBody>
      </p:sp>
      <mc:AlternateContent xmlns:mc="http://schemas.openxmlformats.org/markup-compatibility/2006" xmlns:a14="http://schemas.microsoft.com/office/drawing/2010/main">
        <mc:Choice Requires="a14">
          <p:sp>
            <p:nvSpPr>
              <p:cNvPr id="53" name="Rectangle 52">
                <a:extLst>
                  <a:ext uri="{FF2B5EF4-FFF2-40B4-BE49-F238E27FC236}">
                    <a16:creationId xmlns:a16="http://schemas.microsoft.com/office/drawing/2014/main" id="{0D94B419-672B-4102-8EA6-886103C7C616}"/>
                  </a:ext>
                </a:extLst>
              </p:cNvPr>
              <p:cNvSpPr/>
              <p:nvPr/>
            </p:nvSpPr>
            <p:spPr>
              <a:xfrm>
                <a:off x="6224520" y="5257273"/>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i="1">
                              <a:solidFill>
                                <a:schemeClr val="tx1"/>
                              </a:solidFill>
                              <a:latin typeface="Cambria Math" panose="02040503050406030204" pitchFamily="18" charset="0"/>
                            </a:rPr>
                            <m:t>1</m:t>
                          </m:r>
                        </m:sub>
                      </m:sSub>
                    </m:oMath>
                  </m:oMathPara>
                </a14:m>
                <a:endParaRPr lang="zh-CN" altLang="en-US" sz="1600" dirty="0">
                  <a:solidFill>
                    <a:schemeClr val="tx1"/>
                  </a:solidFill>
                </a:endParaRPr>
              </a:p>
            </p:txBody>
          </p:sp>
        </mc:Choice>
        <mc:Fallback xmlns="">
          <p:sp>
            <p:nvSpPr>
              <p:cNvPr id="53" name="Rectangle 52">
                <a:extLst>
                  <a:ext uri="{FF2B5EF4-FFF2-40B4-BE49-F238E27FC236}">
                    <a16:creationId xmlns:a16="http://schemas.microsoft.com/office/drawing/2014/main" id="{0D94B419-672B-4102-8EA6-886103C7C616}"/>
                  </a:ext>
                </a:extLst>
              </p:cNvPr>
              <p:cNvSpPr>
                <a:spLocks noRot="1" noChangeAspect="1" noMove="1" noResize="1" noEditPoints="1" noAdjustHandles="1" noChangeArrowheads="1" noChangeShapeType="1" noTextEdit="1"/>
              </p:cNvSpPr>
              <p:nvPr/>
            </p:nvSpPr>
            <p:spPr>
              <a:xfrm>
                <a:off x="6224520" y="5257273"/>
                <a:ext cx="304596" cy="30459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Rectangle 54">
                <a:extLst>
                  <a:ext uri="{FF2B5EF4-FFF2-40B4-BE49-F238E27FC236}">
                    <a16:creationId xmlns:a16="http://schemas.microsoft.com/office/drawing/2014/main" id="{C98BCE04-4225-4662-A5A8-9B1E21FCFCD1}"/>
                  </a:ext>
                </a:extLst>
              </p:cNvPr>
              <p:cNvSpPr/>
              <p:nvPr/>
            </p:nvSpPr>
            <p:spPr>
              <a:xfrm>
                <a:off x="7549929" y="5257273"/>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i="1">
                              <a:solidFill>
                                <a:schemeClr val="tx1"/>
                              </a:solidFill>
                              <a:latin typeface="Cambria Math" panose="02040503050406030204" pitchFamily="18" charset="0"/>
                            </a:rPr>
                            <m:t>2</m:t>
                          </m:r>
                        </m:sub>
                      </m:sSub>
                    </m:oMath>
                  </m:oMathPara>
                </a14:m>
                <a:endParaRPr lang="zh-CN" altLang="en-US" sz="1600" dirty="0">
                  <a:solidFill>
                    <a:schemeClr val="tx1"/>
                  </a:solidFill>
                </a:endParaRPr>
              </a:p>
            </p:txBody>
          </p:sp>
        </mc:Choice>
        <mc:Fallback xmlns="">
          <p:sp>
            <p:nvSpPr>
              <p:cNvPr id="55" name="Rectangle 54">
                <a:extLst>
                  <a:ext uri="{FF2B5EF4-FFF2-40B4-BE49-F238E27FC236}">
                    <a16:creationId xmlns:a16="http://schemas.microsoft.com/office/drawing/2014/main" id="{C98BCE04-4225-4662-A5A8-9B1E21FCFCD1}"/>
                  </a:ext>
                </a:extLst>
              </p:cNvPr>
              <p:cNvSpPr>
                <a:spLocks noRot="1" noChangeAspect="1" noMove="1" noResize="1" noEditPoints="1" noAdjustHandles="1" noChangeArrowheads="1" noChangeShapeType="1" noTextEdit="1"/>
              </p:cNvSpPr>
              <p:nvPr/>
            </p:nvSpPr>
            <p:spPr>
              <a:xfrm>
                <a:off x="7549929" y="5257273"/>
                <a:ext cx="304596" cy="30459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Rectangle 56">
                <a:extLst>
                  <a:ext uri="{FF2B5EF4-FFF2-40B4-BE49-F238E27FC236}">
                    <a16:creationId xmlns:a16="http://schemas.microsoft.com/office/drawing/2014/main" id="{52133CE1-1AE6-4F0D-9197-A39D882E11E7}"/>
                  </a:ext>
                </a:extLst>
              </p:cNvPr>
              <p:cNvSpPr/>
              <p:nvPr/>
            </p:nvSpPr>
            <p:spPr>
              <a:xfrm>
                <a:off x="8717549" y="5258139"/>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i="1">
                              <a:solidFill>
                                <a:schemeClr val="tx1"/>
                              </a:solidFill>
                              <a:latin typeface="Cambria Math" panose="02040503050406030204" pitchFamily="18" charset="0"/>
                            </a:rPr>
                            <m:t>3</m:t>
                          </m:r>
                        </m:sub>
                      </m:sSub>
                    </m:oMath>
                  </m:oMathPara>
                </a14:m>
                <a:endParaRPr lang="zh-CN" altLang="en-US" sz="1600" dirty="0">
                  <a:solidFill>
                    <a:schemeClr val="tx1"/>
                  </a:solidFill>
                </a:endParaRPr>
              </a:p>
            </p:txBody>
          </p:sp>
        </mc:Choice>
        <mc:Fallback xmlns="">
          <p:sp>
            <p:nvSpPr>
              <p:cNvPr id="57" name="Rectangle 56">
                <a:extLst>
                  <a:ext uri="{FF2B5EF4-FFF2-40B4-BE49-F238E27FC236}">
                    <a16:creationId xmlns:a16="http://schemas.microsoft.com/office/drawing/2014/main" id="{52133CE1-1AE6-4F0D-9197-A39D882E11E7}"/>
                  </a:ext>
                </a:extLst>
              </p:cNvPr>
              <p:cNvSpPr>
                <a:spLocks noRot="1" noChangeAspect="1" noMove="1" noResize="1" noEditPoints="1" noAdjustHandles="1" noChangeArrowheads="1" noChangeShapeType="1" noTextEdit="1"/>
              </p:cNvSpPr>
              <p:nvPr/>
            </p:nvSpPr>
            <p:spPr>
              <a:xfrm>
                <a:off x="8717549" y="5258139"/>
                <a:ext cx="304596" cy="30459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Oval 57">
                <a:extLst>
                  <a:ext uri="{FF2B5EF4-FFF2-40B4-BE49-F238E27FC236}">
                    <a16:creationId xmlns:a16="http://schemas.microsoft.com/office/drawing/2014/main" id="{A6BE9968-0324-4294-8512-419523853FB9}"/>
                  </a:ext>
                </a:extLst>
              </p:cNvPr>
              <p:cNvSpPr/>
              <p:nvPr/>
            </p:nvSpPr>
            <p:spPr>
              <a:xfrm>
                <a:off x="6040009" y="5935578"/>
                <a:ext cx="673618"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𝑡h𝑖𝑠</m:t>
                          </m:r>
                        </m:e>
                        <m:sub>
                          <m:r>
                            <a:rPr lang="en-US" altLang="zh-CN" sz="1600" i="1">
                              <a:solidFill>
                                <a:schemeClr val="tx1"/>
                              </a:solidFill>
                              <a:latin typeface="Cambria Math" panose="02040503050406030204" pitchFamily="18" charset="0"/>
                            </a:rPr>
                            <m:t>17</m:t>
                          </m:r>
                        </m:sub>
                      </m:sSub>
                    </m:oMath>
                  </m:oMathPara>
                </a14:m>
                <a:endParaRPr lang="zh-CN" altLang="en-US" sz="1600" dirty="0">
                  <a:solidFill>
                    <a:schemeClr val="tx1"/>
                  </a:solidFill>
                </a:endParaRPr>
              </a:p>
            </p:txBody>
          </p:sp>
        </mc:Choice>
        <mc:Fallback xmlns="">
          <p:sp>
            <p:nvSpPr>
              <p:cNvPr id="58" name="Oval 57">
                <a:extLst>
                  <a:ext uri="{FF2B5EF4-FFF2-40B4-BE49-F238E27FC236}">
                    <a16:creationId xmlns:a16="http://schemas.microsoft.com/office/drawing/2014/main" id="{A6BE9968-0324-4294-8512-419523853FB9}"/>
                  </a:ext>
                </a:extLst>
              </p:cNvPr>
              <p:cNvSpPr>
                <a:spLocks noRot="1" noChangeAspect="1" noMove="1" noResize="1" noEditPoints="1" noAdjustHandles="1" noChangeArrowheads="1" noChangeShapeType="1" noTextEdit="1"/>
              </p:cNvSpPr>
              <p:nvPr/>
            </p:nvSpPr>
            <p:spPr>
              <a:xfrm>
                <a:off x="6040009" y="5935578"/>
                <a:ext cx="673618" cy="607931"/>
              </a:xfrm>
              <a:prstGeom prst="ellipse">
                <a:avLst/>
              </a:prstGeom>
              <a:blipFill>
                <a:blip r:embed="rId6"/>
                <a:stretch>
                  <a:fillRect l="-2679"/>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Oval 58">
                <a:extLst>
                  <a:ext uri="{FF2B5EF4-FFF2-40B4-BE49-F238E27FC236}">
                    <a16:creationId xmlns:a16="http://schemas.microsoft.com/office/drawing/2014/main" id="{7EE10A6A-591E-4E78-9EA3-E762AC918272}"/>
                  </a:ext>
                </a:extLst>
              </p:cNvPr>
              <p:cNvSpPr/>
              <p:nvPr/>
            </p:nvSpPr>
            <p:spPr>
              <a:xfrm>
                <a:off x="7383768" y="5945269"/>
                <a:ext cx="622425"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𝑡𝑚𝑝</m:t>
                          </m:r>
                        </m:e>
                        <m:sub>
                          <m:r>
                            <a:rPr lang="en-US" altLang="zh-CN" sz="1600" i="1">
                              <a:solidFill>
                                <a:schemeClr val="tx1"/>
                              </a:solidFill>
                              <a:latin typeface="Cambria Math" panose="02040503050406030204" pitchFamily="18" charset="0"/>
                            </a:rPr>
                            <m:t>17</m:t>
                          </m:r>
                        </m:sub>
                      </m:sSub>
                    </m:oMath>
                  </m:oMathPara>
                </a14:m>
                <a:endParaRPr lang="zh-CN" altLang="en-US" sz="1600" dirty="0">
                  <a:solidFill>
                    <a:schemeClr val="tx1"/>
                  </a:solidFill>
                </a:endParaRPr>
              </a:p>
            </p:txBody>
          </p:sp>
        </mc:Choice>
        <mc:Fallback xmlns="">
          <p:sp>
            <p:nvSpPr>
              <p:cNvPr id="59" name="Oval 58">
                <a:extLst>
                  <a:ext uri="{FF2B5EF4-FFF2-40B4-BE49-F238E27FC236}">
                    <a16:creationId xmlns:a16="http://schemas.microsoft.com/office/drawing/2014/main" id="{7EE10A6A-591E-4E78-9EA3-E762AC918272}"/>
                  </a:ext>
                </a:extLst>
              </p:cNvPr>
              <p:cNvSpPr>
                <a:spLocks noRot="1" noChangeAspect="1" noMove="1" noResize="1" noEditPoints="1" noAdjustHandles="1" noChangeArrowheads="1" noChangeShapeType="1" noTextEdit="1"/>
              </p:cNvSpPr>
              <p:nvPr/>
            </p:nvSpPr>
            <p:spPr>
              <a:xfrm>
                <a:off x="7383768" y="5945269"/>
                <a:ext cx="622425" cy="607931"/>
              </a:xfrm>
              <a:prstGeom prst="ellipse">
                <a:avLst/>
              </a:prstGeom>
              <a:blipFill>
                <a:blip r:embed="rId7"/>
                <a:stretch>
                  <a:fillRect l="-8654"/>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Oval 59">
                <a:extLst>
                  <a:ext uri="{FF2B5EF4-FFF2-40B4-BE49-F238E27FC236}">
                    <a16:creationId xmlns:a16="http://schemas.microsoft.com/office/drawing/2014/main" id="{4BED0BA8-B0A3-4B2B-A32C-1B6AE17360AE}"/>
                  </a:ext>
                </a:extLst>
              </p:cNvPr>
              <p:cNvSpPr/>
              <p:nvPr/>
            </p:nvSpPr>
            <p:spPr>
              <a:xfrm>
                <a:off x="8565881" y="5945269"/>
                <a:ext cx="607931"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𝑜𝑏𝑗</m:t>
                          </m:r>
                        </m:e>
                        <m:sub>
                          <m:r>
                            <a:rPr lang="en-US" altLang="zh-CN" sz="1600" i="1">
                              <a:solidFill>
                                <a:schemeClr val="tx1"/>
                              </a:solidFill>
                              <a:latin typeface="Cambria Math" panose="02040503050406030204" pitchFamily="18" charset="0"/>
                            </a:rPr>
                            <m:t>17</m:t>
                          </m:r>
                        </m:sub>
                      </m:sSub>
                    </m:oMath>
                  </m:oMathPara>
                </a14:m>
                <a:endParaRPr lang="zh-CN" altLang="en-US" sz="1600" dirty="0">
                  <a:solidFill>
                    <a:schemeClr val="tx1"/>
                  </a:solidFill>
                </a:endParaRPr>
              </a:p>
            </p:txBody>
          </p:sp>
        </mc:Choice>
        <mc:Fallback xmlns="">
          <p:sp>
            <p:nvSpPr>
              <p:cNvPr id="60" name="Oval 59">
                <a:extLst>
                  <a:ext uri="{FF2B5EF4-FFF2-40B4-BE49-F238E27FC236}">
                    <a16:creationId xmlns:a16="http://schemas.microsoft.com/office/drawing/2014/main" id="{4BED0BA8-B0A3-4B2B-A32C-1B6AE17360AE}"/>
                  </a:ext>
                </a:extLst>
              </p:cNvPr>
              <p:cNvSpPr>
                <a:spLocks noRot="1" noChangeAspect="1" noMove="1" noResize="1" noEditPoints="1" noAdjustHandles="1" noChangeArrowheads="1" noChangeShapeType="1" noTextEdit="1"/>
              </p:cNvSpPr>
              <p:nvPr/>
            </p:nvSpPr>
            <p:spPr>
              <a:xfrm>
                <a:off x="8565881" y="5945269"/>
                <a:ext cx="607931" cy="607931"/>
              </a:xfrm>
              <a:prstGeom prst="ellipse">
                <a:avLst/>
              </a:prstGeom>
              <a:blipFill>
                <a:blip r:embed="rId8"/>
                <a:stretch>
                  <a:fillRect l="-5882"/>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61" name="Straight Arrow Connector 60">
            <a:extLst>
              <a:ext uri="{FF2B5EF4-FFF2-40B4-BE49-F238E27FC236}">
                <a16:creationId xmlns:a16="http://schemas.microsoft.com/office/drawing/2014/main" id="{D9ABFB05-BDCF-4B19-A5D3-F13F17C7BF9D}"/>
              </a:ext>
            </a:extLst>
          </p:cNvPr>
          <p:cNvCxnSpPr>
            <a:cxnSpLocks/>
            <a:stCxn id="58" idx="0"/>
            <a:endCxn id="53" idx="2"/>
          </p:cNvCxnSpPr>
          <p:nvPr/>
        </p:nvCxnSpPr>
        <p:spPr>
          <a:xfrm flipV="1">
            <a:off x="6376818" y="5561869"/>
            <a:ext cx="0" cy="37370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2" name="Straight Arrow Connector 61">
            <a:extLst>
              <a:ext uri="{FF2B5EF4-FFF2-40B4-BE49-F238E27FC236}">
                <a16:creationId xmlns:a16="http://schemas.microsoft.com/office/drawing/2014/main" id="{726D56D6-A22D-4BD5-A2C5-7D8C2FBD0178}"/>
              </a:ext>
            </a:extLst>
          </p:cNvPr>
          <p:cNvCxnSpPr>
            <a:cxnSpLocks/>
            <a:stCxn id="59" idx="0"/>
            <a:endCxn id="55" idx="2"/>
          </p:cNvCxnSpPr>
          <p:nvPr/>
        </p:nvCxnSpPr>
        <p:spPr>
          <a:xfrm flipV="1">
            <a:off x="7694981" y="5561869"/>
            <a:ext cx="7247" cy="3834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a:extLst>
              <a:ext uri="{FF2B5EF4-FFF2-40B4-BE49-F238E27FC236}">
                <a16:creationId xmlns:a16="http://schemas.microsoft.com/office/drawing/2014/main" id="{8FBE9A37-C736-4B32-A273-849C19E1F523}"/>
              </a:ext>
            </a:extLst>
          </p:cNvPr>
          <p:cNvCxnSpPr>
            <a:stCxn id="60" idx="0"/>
            <a:endCxn id="57" idx="2"/>
          </p:cNvCxnSpPr>
          <p:nvPr/>
        </p:nvCxnSpPr>
        <p:spPr>
          <a:xfrm flipV="1">
            <a:off x="8869847" y="5562735"/>
            <a:ext cx="0" cy="3825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id="{B471A2B9-EFDE-4E60-8BB5-5F633D626D38}"/>
              </a:ext>
            </a:extLst>
          </p:cNvPr>
          <p:cNvCxnSpPr>
            <a:stCxn id="53" idx="3"/>
            <a:endCxn id="55" idx="1"/>
          </p:cNvCxnSpPr>
          <p:nvPr/>
        </p:nvCxnSpPr>
        <p:spPr>
          <a:xfrm>
            <a:off x="6529116" y="5409571"/>
            <a:ext cx="102081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a:extLst>
              <a:ext uri="{FF2B5EF4-FFF2-40B4-BE49-F238E27FC236}">
                <a16:creationId xmlns:a16="http://schemas.microsoft.com/office/drawing/2014/main" id="{D2E5714F-F4CA-416A-8469-8DEFDD598956}"/>
              </a:ext>
            </a:extLst>
          </p:cNvPr>
          <p:cNvCxnSpPr>
            <a:stCxn id="55" idx="3"/>
            <a:endCxn id="57" idx="1"/>
          </p:cNvCxnSpPr>
          <p:nvPr/>
        </p:nvCxnSpPr>
        <p:spPr>
          <a:xfrm>
            <a:off x="7854525" y="5409571"/>
            <a:ext cx="863023" cy="8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3" name="TextBox 72">
            <a:extLst>
              <a:ext uri="{FF2B5EF4-FFF2-40B4-BE49-F238E27FC236}">
                <a16:creationId xmlns:a16="http://schemas.microsoft.com/office/drawing/2014/main" id="{15034FC5-094C-40DC-9715-219EEBF3662A}"/>
              </a:ext>
            </a:extLst>
          </p:cNvPr>
          <p:cNvSpPr txBox="1"/>
          <p:nvPr/>
        </p:nvSpPr>
        <p:spPr>
          <a:xfrm>
            <a:off x="6889970" y="5208170"/>
            <a:ext cx="184731" cy="523220"/>
          </a:xfrm>
          <a:prstGeom prst="rect">
            <a:avLst/>
          </a:prstGeom>
          <a:noFill/>
        </p:spPr>
        <p:txBody>
          <a:bodyPr wrap="none" rtlCol="0">
            <a:spAutoFit/>
          </a:bodyPr>
          <a:lstStyle/>
          <a:p>
            <a:endParaRPr lang="zh-CN" altLang="en-US" sz="2800" dirty="0"/>
          </a:p>
        </p:txBody>
      </p:sp>
      <mc:AlternateContent xmlns:mc="http://schemas.openxmlformats.org/markup-compatibility/2006" xmlns:a14="http://schemas.microsoft.com/office/drawing/2010/main">
        <mc:Choice Requires="a14">
          <p:sp>
            <p:nvSpPr>
              <p:cNvPr id="74" name="Rectangle 73">
                <a:extLst>
                  <a:ext uri="{FF2B5EF4-FFF2-40B4-BE49-F238E27FC236}">
                    <a16:creationId xmlns:a16="http://schemas.microsoft.com/office/drawing/2014/main" id="{7FB53F5B-CF9B-4DE5-AA8D-3A7F38A3F9BD}"/>
                  </a:ext>
                </a:extLst>
              </p:cNvPr>
              <p:cNvSpPr/>
              <p:nvPr/>
            </p:nvSpPr>
            <p:spPr>
              <a:xfrm>
                <a:off x="6614658" y="5035976"/>
                <a:ext cx="753091" cy="3579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m:t>
                          </m:r>
                        </m:e>
                        <m:sub>
                          <m:r>
                            <a:rPr lang="en-US" altLang="zh-CN" sz="1600" i="1">
                              <a:solidFill>
                                <a:schemeClr val="tx1"/>
                              </a:solidFill>
                              <a:latin typeface="Cambria Math" panose="02040503050406030204" pitchFamily="18" charset="0"/>
                            </a:rPr>
                            <m:t>𝑎𝑟𝑟𝑎𝑦</m:t>
                          </m:r>
                        </m:sub>
                      </m:sSub>
                    </m:oMath>
                  </m:oMathPara>
                </a14:m>
                <a:endParaRPr lang="zh-CN" altLang="en-US" sz="1600" dirty="0">
                  <a:solidFill>
                    <a:schemeClr val="tx1"/>
                  </a:solidFill>
                </a:endParaRPr>
              </a:p>
            </p:txBody>
          </p:sp>
        </mc:Choice>
        <mc:Fallback xmlns="">
          <p:sp>
            <p:nvSpPr>
              <p:cNvPr id="74" name="Rectangle 73">
                <a:extLst>
                  <a:ext uri="{FF2B5EF4-FFF2-40B4-BE49-F238E27FC236}">
                    <a16:creationId xmlns:a16="http://schemas.microsoft.com/office/drawing/2014/main" id="{7FB53F5B-CF9B-4DE5-AA8D-3A7F38A3F9BD}"/>
                  </a:ext>
                </a:extLst>
              </p:cNvPr>
              <p:cNvSpPr>
                <a:spLocks noRot="1" noChangeAspect="1" noMove="1" noResize="1" noEditPoints="1" noAdjustHandles="1" noChangeArrowheads="1" noChangeShapeType="1" noTextEdit="1"/>
              </p:cNvSpPr>
              <p:nvPr/>
            </p:nvSpPr>
            <p:spPr>
              <a:xfrm>
                <a:off x="6614658" y="5035976"/>
                <a:ext cx="753091" cy="357983"/>
              </a:xfrm>
              <a:prstGeom prst="rect">
                <a:avLst/>
              </a:prstGeom>
              <a:blipFill>
                <a:blip r:embed="rId9"/>
                <a:stretch>
                  <a:fillRect b="-50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5" name="Rectangle 74">
                <a:extLst>
                  <a:ext uri="{FF2B5EF4-FFF2-40B4-BE49-F238E27FC236}">
                    <a16:creationId xmlns:a16="http://schemas.microsoft.com/office/drawing/2014/main" id="{1D0DD3F8-7BC3-4B22-B622-878BFE07A9AD}"/>
                  </a:ext>
                </a:extLst>
              </p:cNvPr>
              <p:cNvSpPr/>
              <p:nvPr/>
            </p:nvSpPr>
            <p:spPr>
              <a:xfrm>
                <a:off x="7732927" y="5020365"/>
                <a:ext cx="899413" cy="3468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m:t>
                          </m:r>
                        </m:e>
                        <m:sub>
                          <m:r>
                            <a:rPr lang="en-US" altLang="zh-CN" sz="1600" i="1">
                              <a:solidFill>
                                <a:schemeClr val="tx1"/>
                              </a:solidFill>
                              <a:latin typeface="Cambria Math" panose="02040503050406030204" pitchFamily="18" charset="0"/>
                            </a:rPr>
                            <m:t>𝑎𝑟𝑟</m:t>
                          </m:r>
                          <m:r>
                            <a:rPr lang="en-US" altLang="zh-CN" sz="1600" i="1">
                              <a:solidFill>
                                <a:schemeClr val="tx1"/>
                              </a:solidFill>
                              <a:latin typeface="Cambria Math" panose="02040503050406030204" pitchFamily="18" charset="0"/>
                            </a:rPr>
                            <m:t>_</m:t>
                          </m:r>
                          <m:r>
                            <a:rPr lang="en-US" altLang="zh-CN" sz="1600" i="1">
                              <a:solidFill>
                                <a:schemeClr val="tx1"/>
                              </a:solidFill>
                              <a:latin typeface="Cambria Math" panose="02040503050406030204" pitchFamily="18" charset="0"/>
                            </a:rPr>
                            <m:t>𝑒𝑙𝑚</m:t>
                          </m:r>
                        </m:sub>
                      </m:sSub>
                    </m:oMath>
                  </m:oMathPara>
                </a14:m>
                <a:endParaRPr lang="zh-CN" altLang="en-US" sz="1600" dirty="0">
                  <a:solidFill>
                    <a:schemeClr val="tx1"/>
                  </a:solidFill>
                </a:endParaRPr>
              </a:p>
            </p:txBody>
          </p:sp>
        </mc:Choice>
        <mc:Fallback xmlns="">
          <p:sp>
            <p:nvSpPr>
              <p:cNvPr id="75" name="Rectangle 74">
                <a:extLst>
                  <a:ext uri="{FF2B5EF4-FFF2-40B4-BE49-F238E27FC236}">
                    <a16:creationId xmlns:a16="http://schemas.microsoft.com/office/drawing/2014/main" id="{1D0DD3F8-7BC3-4B22-B622-878BFE07A9AD}"/>
                  </a:ext>
                </a:extLst>
              </p:cNvPr>
              <p:cNvSpPr>
                <a:spLocks noRot="1" noChangeAspect="1" noMove="1" noResize="1" noEditPoints="1" noAdjustHandles="1" noChangeArrowheads="1" noChangeShapeType="1" noTextEdit="1"/>
              </p:cNvSpPr>
              <p:nvPr/>
            </p:nvSpPr>
            <p:spPr>
              <a:xfrm>
                <a:off x="7732927" y="5020365"/>
                <a:ext cx="899413" cy="346826"/>
              </a:xfrm>
              <a:prstGeom prst="rect">
                <a:avLst/>
              </a:prstGeom>
              <a:blipFill>
                <a:blip r:embed="rId10"/>
                <a:stretch>
                  <a:fillRect b="-10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8" name="Rectangle 77">
                <a:extLst>
                  <a:ext uri="{FF2B5EF4-FFF2-40B4-BE49-F238E27FC236}">
                    <a16:creationId xmlns:a16="http://schemas.microsoft.com/office/drawing/2014/main" id="{646A74E0-5216-4455-AC5F-B2F59657DF27}"/>
                  </a:ext>
                </a:extLst>
              </p:cNvPr>
              <p:cNvSpPr/>
              <p:nvPr/>
            </p:nvSpPr>
            <p:spPr>
              <a:xfrm>
                <a:off x="10119308" y="4530538"/>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b="0" i="1" smtClean="0">
                              <a:solidFill>
                                <a:schemeClr val="tx1"/>
                              </a:solidFill>
                              <a:latin typeface="Cambria Math" panose="02040503050406030204" pitchFamily="18" charset="0"/>
                            </a:rPr>
                            <m:t>13</m:t>
                          </m:r>
                        </m:sub>
                      </m:sSub>
                    </m:oMath>
                  </m:oMathPara>
                </a14:m>
                <a:endParaRPr lang="zh-CN" altLang="en-US" sz="1600" dirty="0">
                  <a:solidFill>
                    <a:schemeClr val="tx1"/>
                  </a:solidFill>
                </a:endParaRPr>
              </a:p>
            </p:txBody>
          </p:sp>
        </mc:Choice>
        <mc:Fallback xmlns="">
          <p:sp>
            <p:nvSpPr>
              <p:cNvPr id="78" name="Rectangle 77">
                <a:extLst>
                  <a:ext uri="{FF2B5EF4-FFF2-40B4-BE49-F238E27FC236}">
                    <a16:creationId xmlns:a16="http://schemas.microsoft.com/office/drawing/2014/main" id="{646A74E0-5216-4455-AC5F-B2F59657DF27}"/>
                  </a:ext>
                </a:extLst>
              </p:cNvPr>
              <p:cNvSpPr>
                <a:spLocks noRot="1" noChangeAspect="1" noMove="1" noResize="1" noEditPoints="1" noAdjustHandles="1" noChangeArrowheads="1" noChangeShapeType="1" noTextEdit="1"/>
              </p:cNvSpPr>
              <p:nvPr/>
            </p:nvSpPr>
            <p:spPr>
              <a:xfrm>
                <a:off x="10119308" y="4530538"/>
                <a:ext cx="304596" cy="304596"/>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9" name="Oval 78">
                <a:extLst>
                  <a:ext uri="{FF2B5EF4-FFF2-40B4-BE49-F238E27FC236}">
                    <a16:creationId xmlns:a16="http://schemas.microsoft.com/office/drawing/2014/main" id="{580DFC6A-7215-4348-A663-797AF802BC37}"/>
                  </a:ext>
                </a:extLst>
              </p:cNvPr>
              <p:cNvSpPr/>
              <p:nvPr/>
            </p:nvSpPr>
            <p:spPr>
              <a:xfrm>
                <a:off x="9967640" y="5270106"/>
                <a:ext cx="607931"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𝑖𝑛</m:t>
                          </m:r>
                        </m:e>
                        <m:sub>
                          <m:r>
                            <a:rPr lang="en-US" altLang="zh-CN" sz="1600" i="1">
                              <a:solidFill>
                                <a:schemeClr val="tx1"/>
                              </a:solidFill>
                              <a:latin typeface="Cambria Math" panose="02040503050406030204" pitchFamily="18" charset="0"/>
                            </a:rPr>
                            <m:t>1</m:t>
                          </m:r>
                          <m:r>
                            <a:rPr lang="en-US" altLang="zh-CN" sz="1600" b="0" i="1" smtClean="0">
                              <a:solidFill>
                                <a:schemeClr val="tx1"/>
                              </a:solidFill>
                              <a:latin typeface="Cambria Math" panose="02040503050406030204" pitchFamily="18" charset="0"/>
                            </a:rPr>
                            <m:t>3</m:t>
                          </m:r>
                        </m:sub>
                      </m:sSub>
                    </m:oMath>
                  </m:oMathPara>
                </a14:m>
                <a:endParaRPr lang="zh-CN" altLang="en-US" sz="1600" dirty="0">
                  <a:solidFill>
                    <a:schemeClr val="tx1"/>
                  </a:solidFill>
                </a:endParaRPr>
              </a:p>
            </p:txBody>
          </p:sp>
        </mc:Choice>
        <mc:Fallback xmlns="">
          <p:sp>
            <p:nvSpPr>
              <p:cNvPr id="79" name="Oval 78">
                <a:extLst>
                  <a:ext uri="{FF2B5EF4-FFF2-40B4-BE49-F238E27FC236}">
                    <a16:creationId xmlns:a16="http://schemas.microsoft.com/office/drawing/2014/main" id="{580DFC6A-7215-4348-A663-797AF802BC37}"/>
                  </a:ext>
                </a:extLst>
              </p:cNvPr>
              <p:cNvSpPr>
                <a:spLocks noRot="1" noChangeAspect="1" noMove="1" noResize="1" noEditPoints="1" noAdjustHandles="1" noChangeArrowheads="1" noChangeShapeType="1" noTextEdit="1"/>
              </p:cNvSpPr>
              <p:nvPr/>
            </p:nvSpPr>
            <p:spPr>
              <a:xfrm>
                <a:off x="9967640" y="5270106"/>
                <a:ext cx="607931" cy="607931"/>
              </a:xfrm>
              <a:prstGeom prst="ellipse">
                <a:avLst/>
              </a:prstGeom>
              <a:blipFill>
                <a:blip r:embed="rId12"/>
                <a:stretch>
                  <a:fillRect/>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80" name="Straight Arrow Connector 79">
            <a:extLst>
              <a:ext uri="{FF2B5EF4-FFF2-40B4-BE49-F238E27FC236}">
                <a16:creationId xmlns:a16="http://schemas.microsoft.com/office/drawing/2014/main" id="{28195E9A-67F6-4730-A281-C2EEBB6F938D}"/>
              </a:ext>
            </a:extLst>
          </p:cNvPr>
          <p:cNvCxnSpPr>
            <a:cxnSpLocks/>
            <a:stCxn id="79" idx="0"/>
            <a:endCxn id="78" idx="2"/>
          </p:cNvCxnSpPr>
          <p:nvPr/>
        </p:nvCxnSpPr>
        <p:spPr>
          <a:xfrm flipV="1">
            <a:off x="10271606" y="4835134"/>
            <a:ext cx="0" cy="4349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83" name="Rectangle 82">
                <a:extLst>
                  <a:ext uri="{FF2B5EF4-FFF2-40B4-BE49-F238E27FC236}">
                    <a16:creationId xmlns:a16="http://schemas.microsoft.com/office/drawing/2014/main" id="{6D6DA440-FFC7-48BE-92EB-D28991F11535}"/>
                  </a:ext>
                </a:extLst>
              </p:cNvPr>
              <p:cNvSpPr/>
              <p:nvPr/>
            </p:nvSpPr>
            <p:spPr>
              <a:xfrm>
                <a:off x="8713580" y="4506508"/>
                <a:ext cx="304596" cy="3045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𝑆</m:t>
                          </m:r>
                        </m:e>
                        <m:sub>
                          <m:r>
                            <a:rPr lang="en-US" altLang="zh-CN" sz="1600" i="1">
                              <a:solidFill>
                                <a:schemeClr val="tx1"/>
                              </a:solidFill>
                              <a:latin typeface="Cambria Math" panose="02040503050406030204" pitchFamily="18" charset="0"/>
                            </a:rPr>
                            <m:t>4</m:t>
                          </m:r>
                        </m:sub>
                      </m:sSub>
                    </m:oMath>
                  </m:oMathPara>
                </a14:m>
                <a:endParaRPr lang="zh-CN" altLang="en-US" sz="1600" dirty="0">
                  <a:solidFill>
                    <a:schemeClr val="tx1"/>
                  </a:solidFill>
                </a:endParaRPr>
              </a:p>
            </p:txBody>
          </p:sp>
        </mc:Choice>
        <mc:Fallback xmlns="">
          <p:sp>
            <p:nvSpPr>
              <p:cNvPr id="83" name="Rectangle 82">
                <a:extLst>
                  <a:ext uri="{FF2B5EF4-FFF2-40B4-BE49-F238E27FC236}">
                    <a16:creationId xmlns:a16="http://schemas.microsoft.com/office/drawing/2014/main" id="{6D6DA440-FFC7-48BE-92EB-D28991F11535}"/>
                  </a:ext>
                </a:extLst>
              </p:cNvPr>
              <p:cNvSpPr>
                <a:spLocks noRot="1" noChangeAspect="1" noMove="1" noResize="1" noEditPoints="1" noAdjustHandles="1" noChangeArrowheads="1" noChangeShapeType="1" noTextEdit="1"/>
              </p:cNvSpPr>
              <p:nvPr/>
            </p:nvSpPr>
            <p:spPr>
              <a:xfrm>
                <a:off x="8713580" y="4506508"/>
                <a:ext cx="304596" cy="304596"/>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Rectangle 83">
                <a:extLst>
                  <a:ext uri="{FF2B5EF4-FFF2-40B4-BE49-F238E27FC236}">
                    <a16:creationId xmlns:a16="http://schemas.microsoft.com/office/drawing/2014/main" id="{3FD3B5C5-0512-4152-A7ED-C0ABBA859F1F}"/>
                  </a:ext>
                </a:extLst>
              </p:cNvPr>
              <p:cNvSpPr/>
              <p:nvPr/>
            </p:nvSpPr>
            <p:spPr>
              <a:xfrm>
                <a:off x="6224519" y="4405891"/>
                <a:ext cx="304596" cy="3045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𝑜</m:t>
                          </m:r>
                        </m:e>
                        <m:sub>
                          <m:r>
                            <a:rPr lang="en-US" altLang="zh-CN" sz="1600" i="1">
                              <a:solidFill>
                                <a:schemeClr val="tx1"/>
                              </a:solidFill>
                              <a:latin typeface="Cambria Math" panose="02040503050406030204" pitchFamily="18" charset="0"/>
                            </a:rPr>
                            <m:t>9</m:t>
                          </m:r>
                        </m:sub>
                      </m:sSub>
                    </m:oMath>
                  </m:oMathPara>
                </a14:m>
                <a:endParaRPr lang="zh-CN" altLang="en-US" sz="1600" dirty="0">
                  <a:solidFill>
                    <a:schemeClr val="tx1"/>
                  </a:solidFill>
                </a:endParaRPr>
              </a:p>
            </p:txBody>
          </p:sp>
        </mc:Choice>
        <mc:Fallback xmlns="">
          <p:sp>
            <p:nvSpPr>
              <p:cNvPr id="84" name="Rectangle 83">
                <a:extLst>
                  <a:ext uri="{FF2B5EF4-FFF2-40B4-BE49-F238E27FC236}">
                    <a16:creationId xmlns:a16="http://schemas.microsoft.com/office/drawing/2014/main" id="{3FD3B5C5-0512-4152-A7ED-C0ABBA859F1F}"/>
                  </a:ext>
                </a:extLst>
              </p:cNvPr>
              <p:cNvSpPr>
                <a:spLocks noRot="1" noChangeAspect="1" noMove="1" noResize="1" noEditPoints="1" noAdjustHandles="1" noChangeArrowheads="1" noChangeShapeType="1" noTextEdit="1"/>
              </p:cNvSpPr>
              <p:nvPr/>
            </p:nvSpPr>
            <p:spPr>
              <a:xfrm>
                <a:off x="6224519" y="4405891"/>
                <a:ext cx="304596" cy="304596"/>
              </a:xfrm>
              <a:prstGeom prst="rect">
                <a:avLst/>
              </a:prstGeom>
              <a:blipFill>
                <a:blip r:embed="rId14"/>
                <a:stretch>
                  <a:fillRect l="-18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5" name="Oval 84">
                <a:extLst>
                  <a:ext uri="{FF2B5EF4-FFF2-40B4-BE49-F238E27FC236}">
                    <a16:creationId xmlns:a16="http://schemas.microsoft.com/office/drawing/2014/main" id="{A4B46587-730A-4F4A-A9E9-7579416C18E6}"/>
                  </a:ext>
                </a:extLst>
              </p:cNvPr>
              <p:cNvSpPr/>
              <p:nvPr/>
            </p:nvSpPr>
            <p:spPr>
              <a:xfrm>
                <a:off x="6072851" y="3484965"/>
                <a:ext cx="607931"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𝑖𝑛𝑓𝑜</m:t>
                          </m:r>
                        </m:e>
                        <m:sub>
                          <m:r>
                            <a:rPr lang="en-US" altLang="zh-CN" sz="1600" i="1">
                              <a:solidFill>
                                <a:schemeClr val="tx1"/>
                              </a:solidFill>
                              <a:latin typeface="Cambria Math" panose="02040503050406030204" pitchFamily="18" charset="0"/>
                            </a:rPr>
                            <m:t>9</m:t>
                          </m:r>
                        </m:sub>
                      </m:sSub>
                    </m:oMath>
                  </m:oMathPara>
                </a14:m>
                <a:endParaRPr lang="zh-CN" altLang="en-US" sz="2400" dirty="0">
                  <a:solidFill>
                    <a:schemeClr val="tx1"/>
                  </a:solidFill>
                </a:endParaRPr>
              </a:p>
            </p:txBody>
          </p:sp>
        </mc:Choice>
        <mc:Fallback xmlns="">
          <p:sp>
            <p:nvSpPr>
              <p:cNvPr id="85" name="Oval 84">
                <a:extLst>
                  <a:ext uri="{FF2B5EF4-FFF2-40B4-BE49-F238E27FC236}">
                    <a16:creationId xmlns:a16="http://schemas.microsoft.com/office/drawing/2014/main" id="{A4B46587-730A-4F4A-A9E9-7579416C18E6}"/>
                  </a:ext>
                </a:extLst>
              </p:cNvPr>
              <p:cNvSpPr>
                <a:spLocks noRot="1" noChangeAspect="1" noMove="1" noResize="1" noEditPoints="1" noAdjustHandles="1" noChangeArrowheads="1" noChangeShapeType="1" noTextEdit="1"/>
              </p:cNvSpPr>
              <p:nvPr/>
            </p:nvSpPr>
            <p:spPr>
              <a:xfrm>
                <a:off x="6072851" y="3484965"/>
                <a:ext cx="607931" cy="607931"/>
              </a:xfrm>
              <a:prstGeom prst="ellipse">
                <a:avLst/>
              </a:prstGeom>
              <a:blipFill>
                <a:blip r:embed="rId15"/>
                <a:stretch>
                  <a:fillRect l="-7843"/>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6" name="Oval 85">
                <a:extLst>
                  <a:ext uri="{FF2B5EF4-FFF2-40B4-BE49-F238E27FC236}">
                    <a16:creationId xmlns:a16="http://schemas.microsoft.com/office/drawing/2014/main" id="{C7042B1C-B076-4768-9734-576D0BCB9C65}"/>
                  </a:ext>
                </a:extLst>
              </p:cNvPr>
              <p:cNvSpPr/>
              <p:nvPr/>
            </p:nvSpPr>
            <p:spPr>
              <a:xfrm>
                <a:off x="8013548" y="3770309"/>
                <a:ext cx="607931"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𝑖𝑛</m:t>
                          </m:r>
                        </m:e>
                        <m:sub>
                          <m:r>
                            <a:rPr lang="en-US" altLang="zh-CN" sz="1600" i="1">
                              <a:solidFill>
                                <a:schemeClr val="tx1"/>
                              </a:solidFill>
                              <a:latin typeface="Cambria Math" panose="02040503050406030204" pitchFamily="18" charset="0"/>
                            </a:rPr>
                            <m:t>7</m:t>
                          </m:r>
                        </m:sub>
                      </m:sSub>
                    </m:oMath>
                  </m:oMathPara>
                </a14:m>
                <a:endParaRPr lang="zh-CN" altLang="en-US" sz="1600" dirty="0">
                  <a:solidFill>
                    <a:schemeClr val="tx1"/>
                  </a:solidFill>
                </a:endParaRPr>
              </a:p>
            </p:txBody>
          </p:sp>
        </mc:Choice>
        <mc:Fallback xmlns="">
          <p:sp>
            <p:nvSpPr>
              <p:cNvPr id="86" name="Oval 85">
                <a:extLst>
                  <a:ext uri="{FF2B5EF4-FFF2-40B4-BE49-F238E27FC236}">
                    <a16:creationId xmlns:a16="http://schemas.microsoft.com/office/drawing/2014/main" id="{C7042B1C-B076-4768-9734-576D0BCB9C65}"/>
                  </a:ext>
                </a:extLst>
              </p:cNvPr>
              <p:cNvSpPr>
                <a:spLocks noRot="1" noChangeAspect="1" noMove="1" noResize="1" noEditPoints="1" noAdjustHandles="1" noChangeArrowheads="1" noChangeShapeType="1" noTextEdit="1"/>
              </p:cNvSpPr>
              <p:nvPr/>
            </p:nvSpPr>
            <p:spPr>
              <a:xfrm>
                <a:off x="8013548" y="3770309"/>
                <a:ext cx="607931" cy="607931"/>
              </a:xfrm>
              <a:prstGeom prst="ellipse">
                <a:avLst/>
              </a:prstGeom>
              <a:blipFill>
                <a:blip r:embed="rId16"/>
                <a:stretch>
                  <a:fillRect/>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87" name="Straight Arrow Connector 86">
            <a:extLst>
              <a:ext uri="{FF2B5EF4-FFF2-40B4-BE49-F238E27FC236}">
                <a16:creationId xmlns:a16="http://schemas.microsoft.com/office/drawing/2014/main" id="{E1530A72-2E02-4C6F-9957-1D92901A7501}"/>
              </a:ext>
            </a:extLst>
          </p:cNvPr>
          <p:cNvCxnSpPr>
            <a:stCxn id="85" idx="4"/>
            <a:endCxn id="84" idx="0"/>
          </p:cNvCxnSpPr>
          <p:nvPr/>
        </p:nvCxnSpPr>
        <p:spPr>
          <a:xfrm>
            <a:off x="6376817" y="4092896"/>
            <a:ext cx="0" cy="3129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8" name="Straight Arrow Connector 87">
            <a:extLst>
              <a:ext uri="{FF2B5EF4-FFF2-40B4-BE49-F238E27FC236}">
                <a16:creationId xmlns:a16="http://schemas.microsoft.com/office/drawing/2014/main" id="{888261CD-B082-488D-9056-7EF5E42DC4BD}"/>
              </a:ext>
            </a:extLst>
          </p:cNvPr>
          <p:cNvCxnSpPr>
            <a:cxnSpLocks/>
            <a:stCxn id="86" idx="5"/>
            <a:endCxn id="83" idx="1"/>
          </p:cNvCxnSpPr>
          <p:nvPr/>
        </p:nvCxnSpPr>
        <p:spPr>
          <a:xfrm>
            <a:off x="8532450" y="4289211"/>
            <a:ext cx="181130" cy="3695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91" name="Rectangle 90">
                <a:extLst>
                  <a:ext uri="{FF2B5EF4-FFF2-40B4-BE49-F238E27FC236}">
                    <a16:creationId xmlns:a16="http://schemas.microsoft.com/office/drawing/2014/main" id="{2467D5E7-1D41-4CE2-A948-D033DC247766}"/>
                  </a:ext>
                </a:extLst>
              </p:cNvPr>
              <p:cNvSpPr/>
              <p:nvPr/>
            </p:nvSpPr>
            <p:spPr>
              <a:xfrm>
                <a:off x="9369302" y="3610771"/>
                <a:ext cx="304596" cy="3045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𝑜</m:t>
                          </m:r>
                        </m:e>
                        <m:sub>
                          <m:r>
                            <a:rPr lang="en-US" altLang="zh-CN" sz="1600" i="1">
                              <a:solidFill>
                                <a:schemeClr val="tx1"/>
                              </a:solidFill>
                              <a:latin typeface="Cambria Math" panose="02040503050406030204" pitchFamily="18" charset="0"/>
                            </a:rPr>
                            <m:t>2</m:t>
                          </m:r>
                        </m:sub>
                      </m:sSub>
                    </m:oMath>
                  </m:oMathPara>
                </a14:m>
                <a:endParaRPr lang="zh-CN" altLang="en-US" sz="1600" dirty="0">
                  <a:solidFill>
                    <a:schemeClr val="tx1"/>
                  </a:solidFill>
                </a:endParaRPr>
              </a:p>
            </p:txBody>
          </p:sp>
        </mc:Choice>
        <mc:Fallback xmlns="">
          <p:sp>
            <p:nvSpPr>
              <p:cNvPr id="91" name="Rectangle 90">
                <a:extLst>
                  <a:ext uri="{FF2B5EF4-FFF2-40B4-BE49-F238E27FC236}">
                    <a16:creationId xmlns:a16="http://schemas.microsoft.com/office/drawing/2014/main" id="{2467D5E7-1D41-4CE2-A948-D033DC247766}"/>
                  </a:ext>
                </a:extLst>
              </p:cNvPr>
              <p:cNvSpPr>
                <a:spLocks noRot="1" noChangeAspect="1" noMove="1" noResize="1" noEditPoints="1" noAdjustHandles="1" noChangeArrowheads="1" noChangeShapeType="1" noTextEdit="1"/>
              </p:cNvSpPr>
              <p:nvPr/>
            </p:nvSpPr>
            <p:spPr>
              <a:xfrm>
                <a:off x="9369302" y="3610771"/>
                <a:ext cx="304596" cy="304596"/>
              </a:xfrm>
              <a:prstGeom prst="rect">
                <a:avLst/>
              </a:prstGeom>
              <a:blipFill>
                <a:blip r:embed="rId17"/>
                <a:stretch>
                  <a:fillRect l="-18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2" name="Oval 91">
                <a:extLst>
                  <a:ext uri="{FF2B5EF4-FFF2-40B4-BE49-F238E27FC236}">
                    <a16:creationId xmlns:a16="http://schemas.microsoft.com/office/drawing/2014/main" id="{B65B1E0E-522C-467E-9C9E-80076E739413}"/>
                  </a:ext>
                </a:extLst>
              </p:cNvPr>
              <p:cNvSpPr/>
              <p:nvPr/>
            </p:nvSpPr>
            <p:spPr>
              <a:xfrm>
                <a:off x="10254088" y="3466344"/>
                <a:ext cx="709806" cy="60793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𝑖𝑛𝑝𝑢𝑡</m:t>
                          </m:r>
                        </m:e>
                        <m:sub>
                          <m:r>
                            <a:rPr lang="en-US" altLang="zh-CN" sz="1600" i="1">
                              <a:latin typeface="Cambria Math" panose="02040503050406030204" pitchFamily="18" charset="0"/>
                            </a:rPr>
                            <m:t>2</m:t>
                          </m:r>
                        </m:sub>
                      </m:sSub>
                    </m:oMath>
                  </m:oMathPara>
                </a14:m>
                <a:endParaRPr lang="zh-CN" altLang="en-US" sz="1600" dirty="0"/>
              </a:p>
            </p:txBody>
          </p:sp>
        </mc:Choice>
        <mc:Fallback xmlns="">
          <p:sp>
            <p:nvSpPr>
              <p:cNvPr id="92" name="Oval 91">
                <a:extLst>
                  <a:ext uri="{FF2B5EF4-FFF2-40B4-BE49-F238E27FC236}">
                    <a16:creationId xmlns:a16="http://schemas.microsoft.com/office/drawing/2014/main" id="{B65B1E0E-522C-467E-9C9E-80076E739413}"/>
                  </a:ext>
                </a:extLst>
              </p:cNvPr>
              <p:cNvSpPr>
                <a:spLocks noRot="1" noChangeAspect="1" noMove="1" noResize="1" noEditPoints="1" noAdjustHandles="1" noChangeArrowheads="1" noChangeShapeType="1" noTextEdit="1"/>
              </p:cNvSpPr>
              <p:nvPr/>
            </p:nvSpPr>
            <p:spPr>
              <a:xfrm>
                <a:off x="10254088" y="3466344"/>
                <a:ext cx="709806" cy="607931"/>
              </a:xfrm>
              <a:prstGeom prst="ellipse">
                <a:avLst/>
              </a:prstGeom>
              <a:blipFill>
                <a:blip r:embed="rId18"/>
                <a:stretch>
                  <a:fillRect l="-5882"/>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93" name="Straight Arrow Connector 92">
            <a:extLst>
              <a:ext uri="{FF2B5EF4-FFF2-40B4-BE49-F238E27FC236}">
                <a16:creationId xmlns:a16="http://schemas.microsoft.com/office/drawing/2014/main" id="{0CE5C29B-CCED-4B0D-9648-7D025A02E02C}"/>
              </a:ext>
            </a:extLst>
          </p:cNvPr>
          <p:cNvCxnSpPr>
            <a:cxnSpLocks/>
            <a:stCxn id="92" idx="2"/>
            <a:endCxn id="91" idx="3"/>
          </p:cNvCxnSpPr>
          <p:nvPr/>
        </p:nvCxnSpPr>
        <p:spPr>
          <a:xfrm flipH="1" flipV="1">
            <a:off x="9673898" y="3763069"/>
            <a:ext cx="580190" cy="72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a:extLst>
              <a:ext uri="{FF2B5EF4-FFF2-40B4-BE49-F238E27FC236}">
                <a16:creationId xmlns:a16="http://schemas.microsoft.com/office/drawing/2014/main" id="{C44CB1A3-9F39-4705-9B0B-055B7AD5EFB3}"/>
              </a:ext>
            </a:extLst>
          </p:cNvPr>
          <p:cNvCxnSpPr>
            <a:cxnSpLocks/>
            <a:stCxn id="91" idx="2"/>
          </p:cNvCxnSpPr>
          <p:nvPr/>
        </p:nvCxnSpPr>
        <p:spPr>
          <a:xfrm flipH="1">
            <a:off x="8866734" y="3915367"/>
            <a:ext cx="654866" cy="5868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97" name="TextBox 96">
                <a:extLst>
                  <a:ext uri="{FF2B5EF4-FFF2-40B4-BE49-F238E27FC236}">
                    <a16:creationId xmlns:a16="http://schemas.microsoft.com/office/drawing/2014/main" id="{3869081D-E28C-4645-86E2-546504F10A96}"/>
                  </a:ext>
                </a:extLst>
              </p:cNvPr>
              <p:cNvSpPr txBox="1"/>
              <p:nvPr/>
            </p:nvSpPr>
            <p:spPr>
              <a:xfrm>
                <a:off x="8933723" y="3822840"/>
                <a:ext cx="41120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m:t>
                          </m:r>
                        </m:e>
                        <m:sub>
                          <m:r>
                            <a:rPr lang="en-US" altLang="zh-CN" sz="1600" i="1">
                              <a:solidFill>
                                <a:schemeClr val="tx1"/>
                              </a:solidFill>
                              <a:latin typeface="Cambria Math" panose="02040503050406030204" pitchFamily="18" charset="0"/>
                            </a:rPr>
                            <m:t>3</m:t>
                          </m:r>
                        </m:sub>
                      </m:sSub>
                    </m:oMath>
                  </m:oMathPara>
                </a14:m>
                <a:endParaRPr lang="zh-CN" altLang="en-US" sz="1600" dirty="0">
                  <a:solidFill>
                    <a:schemeClr val="tx1"/>
                  </a:solidFill>
                </a:endParaRPr>
              </a:p>
            </p:txBody>
          </p:sp>
        </mc:Choice>
        <mc:Fallback xmlns="">
          <p:sp>
            <p:nvSpPr>
              <p:cNvPr id="97" name="TextBox 96">
                <a:extLst>
                  <a:ext uri="{FF2B5EF4-FFF2-40B4-BE49-F238E27FC236}">
                    <a16:creationId xmlns:a16="http://schemas.microsoft.com/office/drawing/2014/main" id="{3869081D-E28C-4645-86E2-546504F10A96}"/>
                  </a:ext>
                </a:extLst>
              </p:cNvPr>
              <p:cNvSpPr txBox="1">
                <a:spLocks noRot="1" noChangeAspect="1" noMove="1" noResize="1" noEditPoints="1" noAdjustHandles="1" noChangeArrowheads="1" noChangeShapeType="1" noTextEdit="1"/>
              </p:cNvSpPr>
              <p:nvPr/>
            </p:nvSpPr>
            <p:spPr>
              <a:xfrm>
                <a:off x="8933723" y="3822840"/>
                <a:ext cx="411203" cy="338554"/>
              </a:xfrm>
              <a:prstGeom prst="rect">
                <a:avLst/>
              </a:prstGeom>
              <a:blipFill>
                <a:blip r:embed="rId19"/>
                <a:stretch>
                  <a:fillRect b="-8929"/>
                </a:stretch>
              </a:blipFill>
            </p:spPr>
            <p:txBody>
              <a:bodyPr/>
              <a:lstStyle/>
              <a:p>
                <a:r>
                  <a:rPr lang="en-US">
                    <a:noFill/>
                  </a:rPr>
                  <a:t> </a:t>
                </a:r>
              </a:p>
            </p:txBody>
          </p:sp>
        </mc:Fallback>
      </mc:AlternateContent>
      <p:cxnSp>
        <p:nvCxnSpPr>
          <p:cNvPr id="99" name="Straight Arrow Connector 98">
            <a:extLst>
              <a:ext uri="{FF2B5EF4-FFF2-40B4-BE49-F238E27FC236}">
                <a16:creationId xmlns:a16="http://schemas.microsoft.com/office/drawing/2014/main" id="{BFF701A9-D7AA-4CAE-BF9E-E3977CF8D43F}"/>
              </a:ext>
            </a:extLst>
          </p:cNvPr>
          <p:cNvCxnSpPr>
            <a:cxnSpLocks/>
            <a:stCxn id="91" idx="2"/>
            <a:endCxn id="78" idx="0"/>
          </p:cNvCxnSpPr>
          <p:nvPr/>
        </p:nvCxnSpPr>
        <p:spPr>
          <a:xfrm>
            <a:off x="9521600" y="3915367"/>
            <a:ext cx="750006" cy="6151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00" name="TextBox 99">
                <a:extLst>
                  <a:ext uri="{FF2B5EF4-FFF2-40B4-BE49-F238E27FC236}">
                    <a16:creationId xmlns:a16="http://schemas.microsoft.com/office/drawing/2014/main" id="{4649D4B9-2E01-459D-A503-968807F086F1}"/>
                  </a:ext>
                </a:extLst>
              </p:cNvPr>
              <p:cNvSpPr txBox="1"/>
              <p:nvPr/>
            </p:nvSpPr>
            <p:spPr>
              <a:xfrm>
                <a:off x="9808674" y="3843649"/>
                <a:ext cx="41120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600" b="1" i="1" smtClean="0">
                              <a:solidFill>
                                <a:schemeClr val="tx1"/>
                              </a:solidFill>
                              <a:latin typeface="Cambria Math" panose="02040503050406030204" pitchFamily="18" charset="0"/>
                            </a:rPr>
                          </m:ctrlPr>
                        </m:sSubPr>
                        <m:e>
                          <m:r>
                            <a:rPr lang="en-US" altLang="zh-CN" sz="1600" b="1" i="1">
                              <a:solidFill>
                                <a:schemeClr val="tx1"/>
                              </a:solidFill>
                              <a:latin typeface="Cambria Math" panose="02040503050406030204" pitchFamily="18" charset="0"/>
                            </a:rPr>
                            <m:t>(</m:t>
                          </m:r>
                        </m:e>
                        <m:sub>
                          <m:r>
                            <a:rPr lang="en-US" altLang="zh-CN" sz="1600" b="1" i="1">
                              <a:solidFill>
                                <a:schemeClr val="tx1"/>
                              </a:solidFill>
                              <a:latin typeface="Cambria Math" panose="02040503050406030204" pitchFamily="18" charset="0"/>
                            </a:rPr>
                            <m:t>𝟒</m:t>
                          </m:r>
                        </m:sub>
                      </m:sSub>
                    </m:oMath>
                  </m:oMathPara>
                </a14:m>
                <a:endParaRPr lang="zh-CN" altLang="en-US" sz="1600" b="1" dirty="0">
                  <a:solidFill>
                    <a:schemeClr val="tx1"/>
                  </a:solidFill>
                </a:endParaRPr>
              </a:p>
            </p:txBody>
          </p:sp>
        </mc:Choice>
        <mc:Fallback xmlns="">
          <p:sp>
            <p:nvSpPr>
              <p:cNvPr id="100" name="TextBox 99">
                <a:extLst>
                  <a:ext uri="{FF2B5EF4-FFF2-40B4-BE49-F238E27FC236}">
                    <a16:creationId xmlns:a16="http://schemas.microsoft.com/office/drawing/2014/main" id="{4649D4B9-2E01-459D-A503-968807F086F1}"/>
                  </a:ext>
                </a:extLst>
              </p:cNvPr>
              <p:cNvSpPr txBox="1">
                <a:spLocks noRot="1" noChangeAspect="1" noMove="1" noResize="1" noEditPoints="1" noAdjustHandles="1" noChangeArrowheads="1" noChangeShapeType="1" noTextEdit="1"/>
              </p:cNvSpPr>
              <p:nvPr/>
            </p:nvSpPr>
            <p:spPr>
              <a:xfrm>
                <a:off x="9808674" y="3843649"/>
                <a:ext cx="411203" cy="338554"/>
              </a:xfrm>
              <a:prstGeom prst="rect">
                <a:avLst/>
              </a:prstGeom>
              <a:blipFill>
                <a:blip r:embed="rId20"/>
                <a:stretch>
                  <a:fillRect b="-10909"/>
                </a:stretch>
              </a:blipFill>
            </p:spPr>
            <p:txBody>
              <a:bodyPr/>
              <a:lstStyle/>
              <a:p>
                <a:r>
                  <a:rPr lang="en-US">
                    <a:noFill/>
                  </a:rPr>
                  <a:t> </a:t>
                </a:r>
              </a:p>
            </p:txBody>
          </p:sp>
        </mc:Fallback>
      </mc:AlternateContent>
      <p:cxnSp>
        <p:nvCxnSpPr>
          <p:cNvPr id="102" name="Straight Arrow Connector 101">
            <a:extLst>
              <a:ext uri="{FF2B5EF4-FFF2-40B4-BE49-F238E27FC236}">
                <a16:creationId xmlns:a16="http://schemas.microsoft.com/office/drawing/2014/main" id="{B7B71A59-4CB8-4B2A-9FD2-DB349A3C3705}"/>
              </a:ext>
            </a:extLst>
          </p:cNvPr>
          <p:cNvCxnSpPr>
            <a:cxnSpLocks/>
          </p:cNvCxnSpPr>
          <p:nvPr/>
        </p:nvCxnSpPr>
        <p:spPr>
          <a:xfrm>
            <a:off x="6376818" y="4748442"/>
            <a:ext cx="0" cy="5088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03" name="TextBox 102">
                <a:extLst>
                  <a:ext uri="{FF2B5EF4-FFF2-40B4-BE49-F238E27FC236}">
                    <a16:creationId xmlns:a16="http://schemas.microsoft.com/office/drawing/2014/main" id="{99D9B503-CFBF-4937-8572-79E581D99D30}"/>
                  </a:ext>
                </a:extLst>
              </p:cNvPr>
              <p:cNvSpPr txBox="1"/>
              <p:nvPr/>
            </p:nvSpPr>
            <p:spPr>
              <a:xfrm>
                <a:off x="6292518" y="4765150"/>
                <a:ext cx="49302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m:t>
                          </m:r>
                        </m:e>
                        <m:sub>
                          <m:r>
                            <a:rPr lang="en-US" altLang="zh-CN" sz="1600" i="1">
                              <a:latin typeface="Cambria Math" panose="02040503050406030204" pitchFamily="18" charset="0"/>
                            </a:rPr>
                            <m:t>10</m:t>
                          </m:r>
                        </m:sub>
                      </m:sSub>
                    </m:oMath>
                  </m:oMathPara>
                </a14:m>
                <a:endParaRPr lang="zh-CN" altLang="en-US" sz="1600" dirty="0"/>
              </a:p>
            </p:txBody>
          </p:sp>
        </mc:Choice>
        <mc:Fallback xmlns="">
          <p:sp>
            <p:nvSpPr>
              <p:cNvPr id="103" name="TextBox 102">
                <a:extLst>
                  <a:ext uri="{FF2B5EF4-FFF2-40B4-BE49-F238E27FC236}">
                    <a16:creationId xmlns:a16="http://schemas.microsoft.com/office/drawing/2014/main" id="{99D9B503-CFBF-4937-8572-79E581D99D30}"/>
                  </a:ext>
                </a:extLst>
              </p:cNvPr>
              <p:cNvSpPr txBox="1">
                <a:spLocks noRot="1" noChangeAspect="1" noMove="1" noResize="1" noEditPoints="1" noAdjustHandles="1" noChangeArrowheads="1" noChangeShapeType="1" noTextEdit="1"/>
              </p:cNvSpPr>
              <p:nvPr/>
            </p:nvSpPr>
            <p:spPr>
              <a:xfrm>
                <a:off x="6292518" y="4765150"/>
                <a:ext cx="493020" cy="338554"/>
              </a:xfrm>
              <a:prstGeom prst="rect">
                <a:avLst/>
              </a:prstGeom>
              <a:blipFill>
                <a:blip r:embed="rId21"/>
                <a:stretch>
                  <a:fillRect b="-10909"/>
                </a:stretch>
              </a:blipFill>
            </p:spPr>
            <p:txBody>
              <a:bodyPr/>
              <a:lstStyle/>
              <a:p>
                <a:r>
                  <a:rPr lang="en-US">
                    <a:noFill/>
                  </a:rPr>
                  <a:t> </a:t>
                </a:r>
              </a:p>
            </p:txBody>
          </p:sp>
        </mc:Fallback>
      </mc:AlternateContent>
      <p:cxnSp>
        <p:nvCxnSpPr>
          <p:cNvPr id="105" name="Straight Arrow Connector 104">
            <a:extLst>
              <a:ext uri="{FF2B5EF4-FFF2-40B4-BE49-F238E27FC236}">
                <a16:creationId xmlns:a16="http://schemas.microsoft.com/office/drawing/2014/main" id="{07C988B8-8B38-4B4A-BB79-B5EA065D6992}"/>
              </a:ext>
            </a:extLst>
          </p:cNvPr>
          <p:cNvCxnSpPr>
            <a:cxnSpLocks/>
            <a:stCxn id="83" idx="2"/>
            <a:endCxn id="57" idx="0"/>
          </p:cNvCxnSpPr>
          <p:nvPr/>
        </p:nvCxnSpPr>
        <p:spPr>
          <a:xfrm>
            <a:off x="8865878" y="4811104"/>
            <a:ext cx="3969" cy="4470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06" name="TextBox 105">
                <a:extLst>
                  <a:ext uri="{FF2B5EF4-FFF2-40B4-BE49-F238E27FC236}">
                    <a16:creationId xmlns:a16="http://schemas.microsoft.com/office/drawing/2014/main" id="{07380FC0-D1DD-4848-A140-99B0FD49D486}"/>
                  </a:ext>
                </a:extLst>
              </p:cNvPr>
              <p:cNvSpPr txBox="1"/>
              <p:nvPr/>
            </p:nvSpPr>
            <p:spPr>
              <a:xfrm>
                <a:off x="8854311" y="4787488"/>
                <a:ext cx="493020" cy="338554"/>
              </a:xfrm>
              <a:prstGeom prst="rect">
                <a:avLst/>
              </a:prstGeom>
              <a:noFill/>
              <a:ln>
                <a:noFill/>
              </a:ln>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m:t>
                          </m:r>
                        </m:e>
                        <m:sub>
                          <m:r>
                            <a:rPr lang="en-US" altLang="zh-CN" sz="1600" i="1">
                              <a:solidFill>
                                <a:schemeClr val="tx1"/>
                              </a:solidFill>
                              <a:latin typeface="Cambria Math" panose="02040503050406030204" pitchFamily="18" charset="0"/>
                            </a:rPr>
                            <m:t>10</m:t>
                          </m:r>
                        </m:sub>
                      </m:sSub>
                    </m:oMath>
                  </m:oMathPara>
                </a14:m>
                <a:endParaRPr lang="zh-CN" altLang="en-US" sz="1600" dirty="0">
                  <a:solidFill>
                    <a:schemeClr val="tx1"/>
                  </a:solidFill>
                </a:endParaRPr>
              </a:p>
            </p:txBody>
          </p:sp>
        </mc:Choice>
        <mc:Fallback xmlns="">
          <p:sp>
            <p:nvSpPr>
              <p:cNvPr id="106" name="TextBox 105">
                <a:extLst>
                  <a:ext uri="{FF2B5EF4-FFF2-40B4-BE49-F238E27FC236}">
                    <a16:creationId xmlns:a16="http://schemas.microsoft.com/office/drawing/2014/main" id="{07380FC0-D1DD-4848-A140-99B0FD49D486}"/>
                  </a:ext>
                </a:extLst>
              </p:cNvPr>
              <p:cNvSpPr txBox="1">
                <a:spLocks noRot="1" noChangeAspect="1" noMove="1" noResize="1" noEditPoints="1" noAdjustHandles="1" noChangeArrowheads="1" noChangeShapeType="1" noTextEdit="1"/>
              </p:cNvSpPr>
              <p:nvPr/>
            </p:nvSpPr>
            <p:spPr>
              <a:xfrm>
                <a:off x="8854311" y="4787488"/>
                <a:ext cx="493020" cy="338554"/>
              </a:xfrm>
              <a:prstGeom prst="rect">
                <a:avLst/>
              </a:prstGeom>
              <a:blipFill>
                <a:blip r:embed="rId22"/>
                <a:stretch>
                  <a:fillRect b="-8929"/>
                </a:stretch>
              </a:blipFill>
              <a:ln>
                <a:noFill/>
              </a:ln>
            </p:spPr>
            <p:txBody>
              <a:bodyPr/>
              <a:lstStyle/>
              <a:p>
                <a:r>
                  <a:rPr lang="en-US">
                    <a:noFill/>
                  </a:rPr>
                  <a:t> </a:t>
                </a:r>
              </a:p>
            </p:txBody>
          </p:sp>
        </mc:Fallback>
      </mc:AlternateContent>
      <p:grpSp>
        <p:nvGrpSpPr>
          <p:cNvPr id="36" name="Group 35">
            <a:extLst>
              <a:ext uri="{FF2B5EF4-FFF2-40B4-BE49-F238E27FC236}">
                <a16:creationId xmlns:a16="http://schemas.microsoft.com/office/drawing/2014/main" id="{CCEBC53A-762C-4E37-9117-74E1D46BC7D9}"/>
              </a:ext>
            </a:extLst>
          </p:cNvPr>
          <p:cNvGrpSpPr/>
          <p:nvPr/>
        </p:nvGrpSpPr>
        <p:grpSpPr>
          <a:xfrm>
            <a:off x="9521600" y="4012926"/>
            <a:ext cx="597712" cy="489274"/>
            <a:chOff x="10014144" y="3689944"/>
            <a:chExt cx="1438633" cy="501058"/>
          </a:xfrm>
        </p:grpSpPr>
        <p:cxnSp>
          <p:nvCxnSpPr>
            <p:cNvPr id="108" name="Straight Arrow Connector 107">
              <a:extLst>
                <a:ext uri="{FF2B5EF4-FFF2-40B4-BE49-F238E27FC236}">
                  <a16:creationId xmlns:a16="http://schemas.microsoft.com/office/drawing/2014/main" id="{4D4B7825-3686-49CB-93F9-97F94D62F5C5}"/>
                </a:ext>
              </a:extLst>
            </p:cNvPr>
            <p:cNvCxnSpPr>
              <a:cxnSpLocks/>
            </p:cNvCxnSpPr>
            <p:nvPr/>
          </p:nvCxnSpPr>
          <p:spPr>
            <a:xfrm flipH="1" flipV="1">
              <a:off x="10014144" y="3689944"/>
              <a:ext cx="1438633" cy="501058"/>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09" name="TextBox 108">
                  <a:extLst>
                    <a:ext uri="{FF2B5EF4-FFF2-40B4-BE49-F238E27FC236}">
                      <a16:creationId xmlns:a16="http://schemas.microsoft.com/office/drawing/2014/main" id="{6BDBB3CB-5EA2-410A-A813-33BF7856D2B3}"/>
                    </a:ext>
                  </a:extLst>
                </p:cNvPr>
                <p:cNvSpPr txBox="1"/>
                <p:nvPr/>
              </p:nvSpPr>
              <p:spPr>
                <a:xfrm>
                  <a:off x="10193821" y="3818796"/>
                  <a:ext cx="41440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600" b="1" i="1" smtClean="0">
                                <a:solidFill>
                                  <a:srgbClr val="C00000"/>
                                </a:solidFill>
                                <a:latin typeface="Cambria Math" panose="02040503050406030204" pitchFamily="18" charset="0"/>
                              </a:rPr>
                            </m:ctrlPr>
                          </m:sSubPr>
                          <m:e>
                            <m:r>
                              <a:rPr lang="en-US" altLang="zh-CN" sz="1600" b="1" i="1" smtClean="0">
                                <a:solidFill>
                                  <a:srgbClr val="C00000"/>
                                </a:solidFill>
                                <a:latin typeface="Cambria Math" panose="02040503050406030204" pitchFamily="18" charset="0"/>
                              </a:rPr>
                              <m:t>)</m:t>
                            </m:r>
                          </m:e>
                          <m:sub>
                            <m:r>
                              <a:rPr lang="en-US" altLang="zh-CN" sz="1600" b="1" i="1">
                                <a:solidFill>
                                  <a:srgbClr val="C00000"/>
                                </a:solidFill>
                                <a:latin typeface="Cambria Math" panose="02040503050406030204" pitchFamily="18" charset="0"/>
                              </a:rPr>
                              <m:t>𝟒</m:t>
                            </m:r>
                          </m:sub>
                        </m:sSub>
                      </m:oMath>
                    </m:oMathPara>
                  </a14:m>
                  <a:endParaRPr lang="zh-CN" altLang="en-US" sz="1600" b="1" dirty="0">
                    <a:solidFill>
                      <a:schemeClr val="tx2">
                        <a:lumMod val="60000"/>
                        <a:lumOff val="40000"/>
                      </a:schemeClr>
                    </a:solidFill>
                  </a:endParaRPr>
                </a:p>
              </p:txBody>
            </p:sp>
          </mc:Choice>
          <mc:Fallback xmlns="">
            <p:sp>
              <p:nvSpPr>
                <p:cNvPr id="109" name="TextBox 108">
                  <a:extLst>
                    <a:ext uri="{FF2B5EF4-FFF2-40B4-BE49-F238E27FC236}">
                      <a16:creationId xmlns:a16="http://schemas.microsoft.com/office/drawing/2014/main" id="{6BDBB3CB-5EA2-410A-A813-33BF7856D2B3}"/>
                    </a:ext>
                  </a:extLst>
                </p:cNvPr>
                <p:cNvSpPr txBox="1">
                  <a:spLocks noRot="1" noChangeAspect="1" noMove="1" noResize="1" noEditPoints="1" noAdjustHandles="1" noChangeArrowheads="1" noChangeShapeType="1" noTextEdit="1"/>
                </p:cNvSpPr>
                <p:nvPr/>
              </p:nvSpPr>
              <p:spPr>
                <a:xfrm>
                  <a:off x="10193821" y="3818796"/>
                  <a:ext cx="414408" cy="338554"/>
                </a:xfrm>
                <a:prstGeom prst="rect">
                  <a:avLst/>
                </a:prstGeom>
                <a:blipFill>
                  <a:blip r:embed="rId23"/>
                  <a:stretch>
                    <a:fillRect l="-3571" r="-82143" b="-12963"/>
                  </a:stretch>
                </a:blipFill>
              </p:spPr>
              <p:txBody>
                <a:bodyPr/>
                <a:lstStyle/>
                <a:p>
                  <a:r>
                    <a:rPr lang="en-US">
                      <a:noFill/>
                    </a:rPr>
                    <a:t> </a:t>
                  </a:r>
                </a:p>
              </p:txBody>
            </p:sp>
          </mc:Fallback>
        </mc:AlternateContent>
      </p:grpSp>
      <p:cxnSp>
        <p:nvCxnSpPr>
          <p:cNvPr id="66" name="Straight Arrow Connector 65">
            <a:extLst>
              <a:ext uri="{FF2B5EF4-FFF2-40B4-BE49-F238E27FC236}">
                <a16:creationId xmlns:a16="http://schemas.microsoft.com/office/drawing/2014/main" id="{9E076896-CFF1-45B5-BDAC-AD2B6B002170}"/>
              </a:ext>
            </a:extLst>
          </p:cNvPr>
          <p:cNvCxnSpPr>
            <a:cxnSpLocks/>
          </p:cNvCxnSpPr>
          <p:nvPr/>
        </p:nvCxnSpPr>
        <p:spPr>
          <a:xfrm rot="10800000">
            <a:off x="7854525" y="5495293"/>
            <a:ext cx="863023" cy="866"/>
          </a:xfrm>
          <a:prstGeom prst="straightConnector1">
            <a:avLst/>
          </a:prstGeom>
          <a:ln>
            <a:solidFill>
              <a:srgbClr val="C00000"/>
            </a:solidFill>
            <a:tailEnd type="triangle"/>
          </a:ln>
        </p:spPr>
        <p:style>
          <a:lnRef idx="2">
            <a:schemeClr val="accent2"/>
          </a:lnRef>
          <a:fillRef idx="0">
            <a:schemeClr val="accent2"/>
          </a:fillRef>
          <a:effectRef idx="1">
            <a:schemeClr val="accent2"/>
          </a:effectRef>
          <a:fontRef idx="minor">
            <a:schemeClr val="tx1"/>
          </a:fontRef>
        </p:style>
      </p:cxnSp>
      <p:cxnSp>
        <p:nvCxnSpPr>
          <p:cNvPr id="70" name="Straight Arrow Connector 69">
            <a:extLst>
              <a:ext uri="{FF2B5EF4-FFF2-40B4-BE49-F238E27FC236}">
                <a16:creationId xmlns:a16="http://schemas.microsoft.com/office/drawing/2014/main" id="{300F1D49-9430-4D69-BAA8-4A1653B8FA58}"/>
              </a:ext>
            </a:extLst>
          </p:cNvPr>
          <p:cNvCxnSpPr>
            <a:cxnSpLocks/>
          </p:cNvCxnSpPr>
          <p:nvPr/>
        </p:nvCxnSpPr>
        <p:spPr>
          <a:xfrm flipH="1">
            <a:off x="6535468" y="5485287"/>
            <a:ext cx="1008969" cy="0"/>
          </a:xfrm>
          <a:prstGeom prst="straightConnector1">
            <a:avLst/>
          </a:prstGeom>
          <a:ln>
            <a:solidFill>
              <a:srgbClr val="C00000"/>
            </a:solidFill>
            <a:tailEnd type="triangle"/>
          </a:ln>
        </p:spPr>
        <p:style>
          <a:lnRef idx="2">
            <a:schemeClr val="accent2"/>
          </a:lnRef>
          <a:fillRef idx="0">
            <a:schemeClr val="accent2"/>
          </a:fillRef>
          <a:effectRef idx="1">
            <a:schemeClr val="accent2"/>
          </a:effectRef>
          <a:fontRef idx="minor">
            <a:schemeClr val="tx1"/>
          </a:fontRef>
        </p:style>
      </p:cxnSp>
      <p:sp>
        <p:nvSpPr>
          <p:cNvPr id="76" name="Rectangle 75">
            <a:extLst>
              <a:ext uri="{FF2B5EF4-FFF2-40B4-BE49-F238E27FC236}">
                <a16:creationId xmlns:a16="http://schemas.microsoft.com/office/drawing/2014/main" id="{A854C668-71D3-4553-9F54-F3E6C8B80ABA}"/>
              </a:ext>
            </a:extLst>
          </p:cNvPr>
          <p:cNvSpPr/>
          <p:nvPr/>
        </p:nvSpPr>
        <p:spPr>
          <a:xfrm>
            <a:off x="18178" y="1037239"/>
            <a:ext cx="6407549" cy="5509200"/>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1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runCompare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ISelection</a:t>
            </a:r>
            <a:r>
              <a:rPr lang="en-US" sz="1600" dirty="0">
                <a:ea typeface="Times New Roman" panose="02020603050405020304" pitchFamily="18" charset="0"/>
                <a:cs typeface="Times New Roman" panose="02020603050405020304" pitchFamily="18" charset="0"/>
              </a:rPr>
              <a:t> s){</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2 	</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 input = </a:t>
            </a:r>
            <a:r>
              <a:rPr lang="en-US" sz="1600" dirty="0">
                <a:solidFill>
                  <a:srgbClr val="0000AA"/>
                </a:solidFill>
                <a:ea typeface="Times New Roman" panose="02020603050405020304" pitchFamily="18" charset="0"/>
                <a:cs typeface="Times New Roman" panose="02020603050405020304" pitchFamily="18" charset="0"/>
              </a:rPr>
              <a:t>new</a:t>
            </a:r>
            <a:r>
              <a:rPr lang="en-US" sz="1600" dirty="0">
                <a:ea typeface="Times New Roman" panose="02020603050405020304" pitchFamily="18" charset="0"/>
                <a:cs typeface="Times New Roman" panose="02020603050405020304" pitchFamily="18" charset="0"/>
              </a:rPr>
              <a:t> </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(s);</a:t>
            </a:r>
            <a:r>
              <a:rPr lang="en-US" sz="1600" i="1" dirty="0">
                <a:solidFill>
                  <a:srgbClr val="AAAAAA"/>
                </a:solidFill>
                <a:ea typeface="Times New Roman" panose="02020603050405020304" pitchFamily="18" charset="0"/>
                <a:cs typeface="Times New Roman" panose="02020603050405020304" pitchFamily="18" charset="0"/>
              </a:rPr>
              <a:t>//o2</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3 	</a:t>
            </a:r>
            <a:r>
              <a:rPr lang="en-US" sz="1600" dirty="0" err="1">
                <a:ea typeface="Times New Roman" panose="02020603050405020304" pitchFamily="18" charset="0"/>
                <a:cs typeface="Times New Roman" panose="02020603050405020304" pitchFamily="18" charset="0"/>
              </a:rPr>
              <a:t>openCompareEditorOnPage</a:t>
            </a:r>
            <a:r>
              <a:rPr lang="en-US" sz="1600" dirty="0">
                <a:ea typeface="Times New Roman" panose="02020603050405020304" pitchFamily="18" charset="0"/>
                <a:cs typeface="Times New Roman" panose="02020603050405020304" pitchFamily="18" charset="0"/>
              </a:rPr>
              <a:t>(input, </a:t>
            </a:r>
            <a:r>
              <a:rPr lang="en-US" sz="1600" dirty="0" err="1">
                <a:ea typeface="Times New Roman" panose="02020603050405020304" pitchFamily="18" charset="0"/>
                <a:cs typeface="Times New Roman" panose="02020603050405020304" pitchFamily="18" charset="0"/>
              </a:rPr>
              <a:t>fWorkbenchPage</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4 	</a:t>
            </a:r>
            <a:r>
              <a:rPr lang="en-US" sz="1600" dirty="0" err="1">
                <a:ea typeface="Times New Roman" panose="02020603050405020304" pitchFamily="18" charset="0"/>
                <a:cs typeface="Times New Roman" panose="02020603050405020304" pitchFamily="18" charset="0"/>
              </a:rPr>
              <a:t>useValue</a:t>
            </a:r>
            <a:r>
              <a:rPr lang="en-US" sz="1600" dirty="0">
                <a:ea typeface="Times New Roman" panose="02020603050405020304" pitchFamily="18" charset="0"/>
                <a:cs typeface="Times New Roman" panose="02020603050405020304" pitchFamily="18" charset="0"/>
              </a:rPr>
              <a:t>(input);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5 	... </a:t>
            </a:r>
            <a:r>
              <a:rPr lang="en-US" sz="1600" i="1" dirty="0">
                <a:solidFill>
                  <a:srgbClr val="AAAAAA"/>
                </a:solidFill>
                <a:ea typeface="Times New Roman" panose="02020603050405020304" pitchFamily="18" charset="0"/>
                <a:cs typeface="Times New Roman" panose="02020603050405020304" pitchFamily="18" charset="0"/>
              </a:rPr>
              <a:t>//never use input again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6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7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openCompareEditorOnPage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CompareEditorInput</a:t>
            </a:r>
            <a:r>
              <a:rPr lang="en-US" sz="1600" dirty="0">
                <a:ea typeface="Times New Roman" panose="02020603050405020304" pitchFamily="18" charset="0"/>
                <a:cs typeface="Times New Roman" panose="02020603050405020304" pitchFamily="18" charset="0"/>
              </a:rPr>
              <a:t> 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8 		</a:t>
            </a:r>
            <a:r>
              <a:rPr lang="en-US" sz="1600" dirty="0" err="1">
                <a:ea typeface="Times New Roman" panose="02020603050405020304" pitchFamily="18" charset="0"/>
                <a:cs typeface="Times New Roman" panose="02020603050405020304" pitchFamily="18" charset="0"/>
              </a:rPr>
              <a:t>IWorkbenchPage</a:t>
            </a:r>
            <a:r>
              <a:rPr lang="en-US" sz="1600" dirty="0">
                <a:ea typeface="Times New Roman" panose="02020603050405020304" pitchFamily="18" charset="0"/>
                <a:cs typeface="Times New Roman" panose="02020603050405020304" pitchFamily="18" charset="0"/>
              </a:rPr>
              <a:t> p){</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9 	</a:t>
            </a:r>
            <a:r>
              <a:rPr lang="en-US" sz="1600" dirty="0" err="1">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 info = </a:t>
            </a:r>
            <a:r>
              <a:rPr lang="en-US" sz="1600" dirty="0">
                <a:solidFill>
                  <a:srgbClr val="0000AA"/>
                </a:solidFill>
                <a:ea typeface="Times New Roman" panose="02020603050405020304" pitchFamily="18" charset="0"/>
                <a:cs typeface="Times New Roman" panose="02020603050405020304" pitchFamily="18" charset="0"/>
              </a:rPr>
              <a:t>new</a:t>
            </a:r>
            <a:r>
              <a:rPr lang="en-US" sz="1600" dirty="0">
                <a:ea typeface="Times New Roman" panose="02020603050405020304" pitchFamily="18" charset="0"/>
                <a:cs typeface="Times New Roman" panose="02020603050405020304" pitchFamily="18" charset="0"/>
              </a:rPr>
              <a:t> </a:t>
            </a:r>
            <a:r>
              <a:rPr lang="en-US" sz="1600" dirty="0" err="1">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a:t>
            </a:r>
            <a:r>
              <a:rPr lang="en-US" sz="1600" i="1" dirty="0">
                <a:solidFill>
                  <a:srgbClr val="AAAAAA"/>
                </a:solidFill>
                <a:ea typeface="Times New Roman" panose="02020603050405020304" pitchFamily="18" charset="0"/>
                <a:cs typeface="Times New Roman" panose="02020603050405020304" pitchFamily="18" charset="0"/>
              </a:rPr>
              <a:t>//o9</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10 	</a:t>
            </a:r>
            <a:r>
              <a:rPr lang="en-US" sz="1600" dirty="0" err="1">
                <a:ea typeface="Times New Roman" panose="02020603050405020304" pitchFamily="18" charset="0"/>
                <a:cs typeface="Times New Roman" panose="02020603050405020304" pitchFamily="18" charset="0"/>
              </a:rPr>
              <a:t>info.</a:t>
            </a:r>
            <a:r>
              <a:rPr lang="en-US" sz="1600" dirty="0" err="1">
                <a:solidFill>
                  <a:srgbClr val="1E90FF"/>
                </a:solidFill>
                <a:ea typeface="Times New Roman" panose="02020603050405020304" pitchFamily="18" charset="0"/>
                <a:cs typeface="Times New Roman" panose="02020603050405020304" pitchFamily="18" charset="0"/>
              </a:rPr>
              <a:t>add</a:t>
            </a:r>
            <a:r>
              <a:rPr lang="en-US" sz="1600" dirty="0">
                <a:ea typeface="Times New Roman" panose="02020603050405020304" pitchFamily="18" charset="0"/>
                <a:cs typeface="Times New Roman" panose="02020603050405020304" pitchFamily="18" charset="0"/>
              </a:rPr>
              <a:t>(in); </a:t>
            </a:r>
            <a:r>
              <a:rPr lang="en-US" sz="1600" i="1" dirty="0">
                <a:solidFill>
                  <a:srgbClr val="AAAAAA"/>
                </a:solidFill>
                <a:ea typeface="Times New Roman" panose="02020603050405020304" pitchFamily="18" charset="0"/>
                <a:cs typeface="Times New Roman" panose="02020603050405020304" pitchFamily="18" charset="0"/>
              </a:rPr>
              <a:t>//input is added into an </a:t>
            </a:r>
            <a:r>
              <a:rPr lang="en-US" sz="1600" i="1" dirty="0" err="1">
                <a:solidFill>
                  <a:srgbClr val="AAAAAA"/>
                </a:solidFill>
                <a:ea typeface="Times New Roman" panose="02020603050405020304" pitchFamily="18" charset="0"/>
                <a:cs typeface="Times New Roman" panose="02020603050405020304" pitchFamily="18" charset="0"/>
              </a:rPr>
              <a:t>ArrayList</a:t>
            </a:r>
            <a:r>
              <a:rPr lang="en-US" sz="1600" i="1" dirty="0">
                <a:solidFill>
                  <a:srgbClr val="AAAAAA"/>
                </a:solidFill>
                <a:ea typeface="Times New Roman" panose="02020603050405020304" pitchFamily="18" charset="0"/>
                <a:cs typeface="Times New Roman" panose="02020603050405020304" pitchFamily="18" charset="0"/>
              </a:rPr>
              <a:t> in info</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11 	</a:t>
            </a:r>
            <a:r>
              <a:rPr lang="en-US" sz="1600" dirty="0" err="1">
                <a:ea typeface="Times New Roman" panose="02020603050405020304" pitchFamily="18" charset="0"/>
                <a:cs typeface="Times New Roman" panose="02020603050405020304" pitchFamily="18" charset="0"/>
              </a:rPr>
              <a:t>Editor.</a:t>
            </a:r>
            <a:r>
              <a:rPr lang="en-US" sz="1600" dirty="0" err="1">
                <a:solidFill>
                  <a:srgbClr val="1E90FF"/>
                </a:solidFill>
                <a:ea typeface="Times New Roman" panose="02020603050405020304" pitchFamily="18" charset="0"/>
                <a:cs typeface="Times New Roman" panose="02020603050405020304" pitchFamily="18" charset="0"/>
              </a:rPr>
              <a:t>addHistoryItem</a:t>
            </a:r>
            <a:r>
              <a:rPr lang="en-US" sz="1600" dirty="0">
                <a:ea typeface="Times New Roman" panose="02020603050405020304" pitchFamily="18" charset="0"/>
                <a:cs typeface="Times New Roman" panose="02020603050405020304" pitchFamily="18" charset="0"/>
              </a:rPr>
              <a:t>(info); </a:t>
            </a:r>
            <a:r>
              <a:rPr lang="en-US" sz="1600" i="1" dirty="0">
                <a:solidFill>
                  <a:srgbClr val="AAAAAA"/>
                </a:solidFill>
                <a:ea typeface="Times New Roman" panose="02020603050405020304" pitchFamily="18" charset="0"/>
                <a:cs typeface="Times New Roman" panose="02020603050405020304" pitchFamily="18" charset="0"/>
              </a:rPr>
              <a:t>// info is cached</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12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13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useValue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 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14 	p = </a:t>
            </a:r>
            <a:r>
              <a:rPr lang="en-US" sz="1600" dirty="0" err="1">
                <a:ea typeface="Times New Roman" panose="02020603050405020304" pitchFamily="18" charset="0"/>
                <a:cs typeface="Times New Roman" panose="02020603050405020304" pitchFamily="18" charset="0"/>
              </a:rPr>
              <a:t>in.</a:t>
            </a:r>
            <a:r>
              <a:rPr lang="en-US" sz="1600" dirty="0" err="1">
                <a:solidFill>
                  <a:srgbClr val="1E90FF"/>
                </a:solidFill>
                <a:ea typeface="Times New Roman" panose="02020603050405020304" pitchFamily="18" charset="0"/>
                <a:cs typeface="Times New Roman" panose="02020603050405020304" pitchFamily="18" charset="0"/>
              </a:rPr>
              <a:t>value</a:t>
            </a:r>
            <a:r>
              <a:rPr lang="en-US" sz="1600" dirty="0">
                <a:ea typeface="Times New Roman" panose="02020603050405020304" pitchFamily="18" charset="0"/>
                <a:cs typeface="Times New Roman" panose="02020603050405020304" pitchFamily="18" charset="0"/>
              </a:rPr>
              <a:t>; ...</a:t>
            </a:r>
            <a:r>
              <a:rPr lang="en-US" sz="1600" i="1" dirty="0">
                <a:solidFill>
                  <a:srgbClr val="AAAAAA"/>
                </a:solidFill>
                <a:ea typeface="Times New Roman" panose="02020603050405020304" pitchFamily="18" charset="0"/>
                <a:cs typeface="Times New Roman" panose="02020603050405020304" pitchFamily="18" charset="0"/>
              </a:rPr>
              <a:t>//last use site of o2</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15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16 </a:t>
            </a:r>
            <a:r>
              <a:rPr lang="en-US" sz="1600" dirty="0">
                <a:solidFill>
                  <a:srgbClr val="0000AA"/>
                </a:solidFill>
                <a:ea typeface="Times New Roman" panose="02020603050405020304" pitchFamily="18" charset="0"/>
                <a:cs typeface="Times New Roman" panose="02020603050405020304" pitchFamily="18" charset="0"/>
              </a:rPr>
              <a:t>class</a:t>
            </a:r>
            <a:r>
              <a:rPr lang="en-US" sz="1600" dirty="0">
                <a:ea typeface="Times New Roman" panose="02020603050405020304" pitchFamily="18" charset="0"/>
                <a:cs typeface="Times New Roman" panose="02020603050405020304" pitchFamily="18" charset="0"/>
              </a:rPr>
              <a:t> </a:t>
            </a:r>
            <a:r>
              <a:rPr lang="en-US" sz="1600" u="sng" dirty="0" err="1">
                <a:solidFill>
                  <a:srgbClr val="00AA00"/>
                </a:solidFill>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17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a:solidFill>
                  <a:srgbClr val="00AA00"/>
                </a:solidFill>
                <a:ea typeface="Times New Roman" panose="02020603050405020304" pitchFamily="18" charset="0"/>
                <a:cs typeface="Times New Roman" panose="02020603050405020304" pitchFamily="18" charset="0"/>
              </a:rPr>
              <a:t>add</a:t>
            </a:r>
            <a:r>
              <a:rPr lang="en-US" sz="1600" dirty="0">
                <a:ea typeface="Times New Roman" panose="02020603050405020304" pitchFamily="18" charset="0"/>
                <a:cs typeface="Times New Roman" panose="02020603050405020304" pitchFamily="18" charset="0"/>
              </a:rPr>
              <a:t>(Object obj){</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18 		Object[] </a:t>
            </a:r>
            <a:r>
              <a:rPr lang="en-US" sz="1600" dirty="0" err="1">
                <a:ea typeface="Times New Roman" panose="02020603050405020304" pitchFamily="18" charset="0"/>
                <a:cs typeface="Times New Roman" panose="02020603050405020304" pitchFamily="18" charset="0"/>
              </a:rPr>
              <a:t>tmp</a:t>
            </a:r>
            <a:r>
              <a:rPr lang="en-US" sz="1600" dirty="0">
                <a:ea typeface="Times New Roman" panose="02020603050405020304" pitchFamily="18" charset="0"/>
                <a:cs typeface="Times New Roman" panose="02020603050405020304" pitchFamily="18" charset="0"/>
              </a:rPr>
              <a:t> = </a:t>
            </a:r>
            <a:r>
              <a:rPr lang="en-US" sz="1600" dirty="0" err="1">
                <a:solidFill>
                  <a:srgbClr val="0000AA"/>
                </a:solidFill>
                <a:ea typeface="Times New Roman" panose="02020603050405020304" pitchFamily="18" charset="0"/>
                <a:cs typeface="Times New Roman" panose="02020603050405020304" pitchFamily="18" charset="0"/>
              </a:rPr>
              <a:t>this</a:t>
            </a:r>
            <a:r>
              <a:rPr lang="en-US" sz="1600" dirty="0" err="1">
                <a:ea typeface="Times New Roman" panose="02020603050405020304" pitchFamily="18" charset="0"/>
                <a:cs typeface="Times New Roman" panose="02020603050405020304" pitchFamily="18" charset="0"/>
              </a:rPr>
              <a:t>.</a:t>
            </a:r>
            <a:r>
              <a:rPr lang="en-US" sz="1600" dirty="0" err="1">
                <a:solidFill>
                  <a:srgbClr val="1E90FF"/>
                </a:solidFill>
                <a:ea typeface="Times New Roman" panose="02020603050405020304" pitchFamily="18" charset="0"/>
                <a:cs typeface="Times New Roman" panose="02020603050405020304" pitchFamily="18" charset="0"/>
              </a:rPr>
              <a:t>array</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19 		</a:t>
            </a:r>
            <a:r>
              <a:rPr lang="en-US" sz="1600" dirty="0" err="1">
                <a:ea typeface="Times New Roman" panose="02020603050405020304" pitchFamily="18" charset="0"/>
                <a:cs typeface="Times New Roman" panose="02020603050405020304" pitchFamily="18" charset="0"/>
              </a:rPr>
              <a:t>tmp</a:t>
            </a:r>
            <a:r>
              <a:rPr lang="en-US" sz="1600" dirty="0">
                <a:ea typeface="Times New Roman" panose="02020603050405020304" pitchFamily="18" charset="0"/>
                <a:cs typeface="Times New Roman" panose="02020603050405020304" pitchFamily="18" charset="0"/>
              </a:rPr>
              <a:t>[...] = obj;</a:t>
            </a:r>
            <a:endParaRPr lang="en-US" sz="1600" dirty="0">
              <a:ea typeface="DengXian" panose="02010600030101010101" pitchFamily="2" charset="-122"/>
              <a:cs typeface="Times New Roman" panose="02020603050405020304" pitchFamily="18" charset="0"/>
            </a:endParaRPr>
          </a:p>
          <a:p>
            <a:pPr marL="342900" indent="-342900">
              <a:buAutoNum type="arabicPlain" startAt="2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a:t>
            </a:r>
          </a:p>
          <a:p>
            <a:pPr marL="342900" indent="-342900">
              <a:buAutoNum type="arabicPlain" startAt="2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DengXian" panose="02010600030101010101" pitchFamily="2" charset="-122"/>
                <a:cs typeface="Times New Roman" panose="02020603050405020304" pitchFamily="18" charset="0"/>
              </a:rPr>
              <a:t>Object[] array = </a:t>
            </a:r>
            <a:r>
              <a:rPr lang="en-US" sz="1600" dirty="0">
                <a:solidFill>
                  <a:srgbClr val="0000AA"/>
                </a:solidFill>
                <a:cs typeface="Times New Roman" panose="02020603050405020304" pitchFamily="18" charset="0"/>
              </a:rPr>
              <a:t>new</a:t>
            </a:r>
            <a:r>
              <a:rPr lang="en-US" sz="1600" dirty="0">
                <a:ea typeface="DengXian" panose="02010600030101010101" pitchFamily="2" charset="-122"/>
                <a:cs typeface="Times New Roman" panose="02020603050405020304" pitchFamily="18" charset="0"/>
              </a:rPr>
              <a:t> Object[…]; </a:t>
            </a:r>
            <a:r>
              <a:rPr lang="en-US" sz="1600" dirty="0">
                <a:solidFill>
                  <a:schemeClr val="bg1">
                    <a:lumMod val="75000"/>
                  </a:schemeClr>
                </a:solidFill>
                <a:ea typeface="DengXian" panose="02010600030101010101" pitchFamily="2" charset="-122"/>
                <a:cs typeface="Times New Roman" panose="02020603050405020304" pitchFamily="18" charset="0"/>
              </a:rPr>
              <a:t>//o21</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22 }</a:t>
            </a:r>
            <a:endParaRPr lang="en-US" sz="1600" dirty="0">
              <a:effectLst/>
              <a:ea typeface="DengXian" panose="02010600030101010101" pitchFamily="2"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1" name="Rectangle 80">
                <a:extLst>
                  <a:ext uri="{FF2B5EF4-FFF2-40B4-BE49-F238E27FC236}">
                    <a16:creationId xmlns:a16="http://schemas.microsoft.com/office/drawing/2014/main" id="{7AAFD009-634A-4BD2-9167-FC6647F3BB84}"/>
                  </a:ext>
                </a:extLst>
              </p:cNvPr>
              <p:cNvSpPr/>
              <p:nvPr/>
            </p:nvSpPr>
            <p:spPr>
              <a:xfrm>
                <a:off x="7505863" y="4396762"/>
                <a:ext cx="342900" cy="3429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𝑜</m:t>
                          </m:r>
                        </m:e>
                        <m:sub>
                          <m:r>
                            <a:rPr lang="en-US" altLang="zh-CN" b="0" i="1" smtClean="0">
                              <a:solidFill>
                                <a:schemeClr val="tx1"/>
                              </a:solidFill>
                              <a:latin typeface="Cambria Math" panose="02040503050406030204" pitchFamily="18" charset="0"/>
                            </a:rPr>
                            <m:t>21</m:t>
                          </m:r>
                        </m:sub>
                      </m:sSub>
                    </m:oMath>
                  </m:oMathPara>
                </a14:m>
                <a:endParaRPr lang="zh-CN" altLang="en-US" dirty="0">
                  <a:solidFill>
                    <a:schemeClr val="tx1"/>
                  </a:solidFill>
                </a:endParaRPr>
              </a:p>
            </p:txBody>
          </p:sp>
        </mc:Choice>
        <mc:Fallback xmlns="">
          <p:sp>
            <p:nvSpPr>
              <p:cNvPr id="81" name="Rectangle 80">
                <a:extLst>
                  <a:ext uri="{FF2B5EF4-FFF2-40B4-BE49-F238E27FC236}">
                    <a16:creationId xmlns:a16="http://schemas.microsoft.com/office/drawing/2014/main" id="{7AAFD009-634A-4BD2-9167-FC6647F3BB84}"/>
                  </a:ext>
                </a:extLst>
              </p:cNvPr>
              <p:cNvSpPr>
                <a:spLocks noRot="1" noChangeAspect="1" noMove="1" noResize="1" noEditPoints="1" noAdjustHandles="1" noChangeArrowheads="1" noChangeShapeType="1" noTextEdit="1"/>
              </p:cNvSpPr>
              <p:nvPr/>
            </p:nvSpPr>
            <p:spPr>
              <a:xfrm>
                <a:off x="7505863" y="4396762"/>
                <a:ext cx="342900" cy="342900"/>
              </a:xfrm>
              <a:prstGeom prst="rect">
                <a:avLst/>
              </a:prstGeom>
              <a:blipFill>
                <a:blip r:embed="rId24"/>
                <a:stretch>
                  <a:fillRect l="-16393"/>
                </a:stretch>
              </a:blipFill>
            </p:spPr>
            <p:txBody>
              <a:bodyPr/>
              <a:lstStyle/>
              <a:p>
                <a:r>
                  <a:rPr lang="en-US">
                    <a:noFill/>
                  </a:rPr>
                  <a:t> </a:t>
                </a:r>
              </a:p>
            </p:txBody>
          </p:sp>
        </mc:Fallback>
      </mc:AlternateContent>
      <p:cxnSp>
        <p:nvCxnSpPr>
          <p:cNvPr id="82" name="Straight Arrow Connector 81">
            <a:extLst>
              <a:ext uri="{FF2B5EF4-FFF2-40B4-BE49-F238E27FC236}">
                <a16:creationId xmlns:a16="http://schemas.microsoft.com/office/drawing/2014/main" id="{27A25D1F-EB3B-49B3-AE71-13DF9F59D0A1}"/>
              </a:ext>
            </a:extLst>
          </p:cNvPr>
          <p:cNvCxnSpPr>
            <a:cxnSpLocks/>
            <a:stCxn id="81" idx="2"/>
          </p:cNvCxnSpPr>
          <p:nvPr/>
        </p:nvCxnSpPr>
        <p:spPr>
          <a:xfrm>
            <a:off x="7677313" y="4739662"/>
            <a:ext cx="5292" cy="5105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D1B3A497-B8B2-42AD-AA3E-43D40CC3BDBD}"/>
                  </a:ext>
                </a:extLst>
              </p:cNvPr>
              <p:cNvSpPr txBox="1"/>
              <p:nvPr/>
            </p:nvSpPr>
            <p:spPr>
              <a:xfrm>
                <a:off x="7249949" y="4748442"/>
                <a:ext cx="5335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m:t>
                          </m:r>
                        </m:e>
                        <m:sub>
                          <m:r>
                            <a:rPr lang="en-US" altLang="zh-CN" i="1">
                              <a:latin typeface="Cambria Math" panose="02040503050406030204" pitchFamily="18" charset="0"/>
                            </a:rPr>
                            <m:t>10</m:t>
                          </m:r>
                        </m:sub>
                      </m:sSub>
                    </m:oMath>
                  </m:oMathPara>
                </a14:m>
                <a:endParaRPr lang="zh-CN" altLang="en-US" dirty="0"/>
              </a:p>
            </p:txBody>
          </p:sp>
        </mc:Choice>
        <mc:Fallback xmlns="">
          <p:sp>
            <p:nvSpPr>
              <p:cNvPr id="89" name="TextBox 88">
                <a:extLst>
                  <a:ext uri="{FF2B5EF4-FFF2-40B4-BE49-F238E27FC236}">
                    <a16:creationId xmlns:a16="http://schemas.microsoft.com/office/drawing/2014/main" id="{D1B3A497-B8B2-42AD-AA3E-43D40CC3BDBD}"/>
                  </a:ext>
                </a:extLst>
              </p:cNvPr>
              <p:cNvSpPr txBox="1">
                <a:spLocks noRot="1" noChangeAspect="1" noMove="1" noResize="1" noEditPoints="1" noAdjustHandles="1" noChangeArrowheads="1" noChangeShapeType="1" noTextEdit="1"/>
              </p:cNvSpPr>
              <p:nvPr/>
            </p:nvSpPr>
            <p:spPr>
              <a:xfrm>
                <a:off x="7249949" y="4748442"/>
                <a:ext cx="533544" cy="369332"/>
              </a:xfrm>
              <a:prstGeom prst="rect">
                <a:avLst/>
              </a:prstGeom>
              <a:blipFill>
                <a:blip r:embed="rId25"/>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0" name="Oval 89">
                <a:extLst>
                  <a:ext uri="{FF2B5EF4-FFF2-40B4-BE49-F238E27FC236}">
                    <a16:creationId xmlns:a16="http://schemas.microsoft.com/office/drawing/2014/main" id="{5CCFA52A-60CA-4462-83C5-C0339CA9715B}"/>
                  </a:ext>
                </a:extLst>
              </p:cNvPr>
              <p:cNvSpPr/>
              <p:nvPr/>
            </p:nvSpPr>
            <p:spPr>
              <a:xfrm>
                <a:off x="6878707" y="3452461"/>
                <a:ext cx="887410" cy="684379"/>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𝑎𝑟𝑟𝑎𝑦</m:t>
                          </m:r>
                        </m:e>
                        <m:sub>
                          <m:r>
                            <a:rPr lang="en-US" altLang="zh-CN" b="0" i="1" smtClean="0">
                              <a:latin typeface="Cambria Math" panose="02040503050406030204" pitchFamily="18" charset="0"/>
                            </a:rPr>
                            <m:t>21</m:t>
                          </m:r>
                        </m:sub>
                      </m:sSub>
                    </m:oMath>
                  </m:oMathPara>
                </a14:m>
                <a:endParaRPr lang="zh-CN" altLang="en-US" dirty="0"/>
              </a:p>
            </p:txBody>
          </p:sp>
        </mc:Choice>
        <mc:Fallback xmlns="">
          <p:sp>
            <p:nvSpPr>
              <p:cNvPr id="90" name="Oval 89">
                <a:extLst>
                  <a:ext uri="{FF2B5EF4-FFF2-40B4-BE49-F238E27FC236}">
                    <a16:creationId xmlns:a16="http://schemas.microsoft.com/office/drawing/2014/main" id="{5CCFA52A-60CA-4462-83C5-C0339CA9715B}"/>
                  </a:ext>
                </a:extLst>
              </p:cNvPr>
              <p:cNvSpPr>
                <a:spLocks noRot="1" noChangeAspect="1" noMove="1" noResize="1" noEditPoints="1" noAdjustHandles="1" noChangeArrowheads="1" noChangeShapeType="1" noTextEdit="1"/>
              </p:cNvSpPr>
              <p:nvPr/>
            </p:nvSpPr>
            <p:spPr>
              <a:xfrm>
                <a:off x="6878707" y="3452461"/>
                <a:ext cx="887410" cy="684379"/>
              </a:xfrm>
              <a:prstGeom prst="ellipse">
                <a:avLst/>
              </a:prstGeom>
              <a:blipFill>
                <a:blip r:embed="rId26"/>
                <a:stretch>
                  <a:fillRect l="-6081"/>
                </a:stretch>
              </a:blipFill>
              <a:ln w="9525" cap="flat" cmpd="sng" algn="ctr">
                <a:solidFill>
                  <a:schemeClr val="dk1"/>
                </a:solidFill>
                <a:prstDash val="solid"/>
                <a:round/>
                <a:headEnd type="none" w="med" len="med"/>
                <a:tailEnd type="none" w="med" len="med"/>
              </a:ln>
            </p:spPr>
            <p:txBody>
              <a:bodyPr/>
              <a:lstStyle/>
              <a:p>
                <a:r>
                  <a:rPr lang="en-US">
                    <a:noFill/>
                  </a:rPr>
                  <a:t> </a:t>
                </a:r>
              </a:p>
            </p:txBody>
          </p:sp>
        </mc:Fallback>
      </mc:AlternateContent>
      <p:cxnSp>
        <p:nvCxnSpPr>
          <p:cNvPr id="94" name="Straight Arrow Connector 93">
            <a:extLst>
              <a:ext uri="{FF2B5EF4-FFF2-40B4-BE49-F238E27FC236}">
                <a16:creationId xmlns:a16="http://schemas.microsoft.com/office/drawing/2014/main" id="{30FD35B8-E507-42A8-B863-E20211275DC1}"/>
              </a:ext>
            </a:extLst>
          </p:cNvPr>
          <p:cNvCxnSpPr>
            <a:cxnSpLocks/>
            <a:stCxn id="90" idx="4"/>
            <a:endCxn id="81" idx="0"/>
          </p:cNvCxnSpPr>
          <p:nvPr/>
        </p:nvCxnSpPr>
        <p:spPr>
          <a:xfrm>
            <a:off x="7322412" y="4136840"/>
            <a:ext cx="354901" cy="2599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77" name="Rectangle 76">
                <a:extLst>
                  <a:ext uri="{FF2B5EF4-FFF2-40B4-BE49-F238E27FC236}">
                    <a16:creationId xmlns:a16="http://schemas.microsoft.com/office/drawing/2014/main" id="{885CB881-87C2-47FC-9CD1-072B75FE45CA}"/>
                  </a:ext>
                </a:extLst>
              </p:cNvPr>
              <p:cNvSpPr/>
              <p:nvPr/>
            </p:nvSpPr>
            <p:spPr>
              <a:xfrm>
                <a:off x="7049359" y="2715386"/>
                <a:ext cx="4159296" cy="490840"/>
              </a:xfrm>
              <a:prstGeom prst="rect">
                <a:avLst/>
              </a:prstGeom>
              <a:solidFill>
                <a:srgbClr val="C00000">
                  <a:alpha val="50000"/>
                </a:srgb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altLang="zh-CN" sz="2400" dirty="0"/>
                  <a:t>Path: </a:t>
                </a:r>
                <a14:m>
                  <m:oMath xmlns:m="http://schemas.openxmlformats.org/officeDocument/2006/math">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m:t>
                        </m:r>
                      </m:e>
                      <m:sub>
                        <m:r>
                          <a:rPr lang="en-US" altLang="zh-CN" sz="2400" b="0" i="1" smtClean="0">
                            <a:latin typeface="Cambria Math" panose="02040503050406030204" pitchFamily="18" charset="0"/>
                          </a:rPr>
                          <m:t>4</m:t>
                        </m:r>
                      </m:sub>
                    </m:sSub>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m:t>
                        </m:r>
                      </m:e>
                      <m:sub>
                        <m:r>
                          <a:rPr lang="en-US" altLang="zh-CN" sz="2400" b="0" i="1" smtClean="0">
                            <a:latin typeface="Cambria Math" panose="02040503050406030204" pitchFamily="18" charset="0"/>
                          </a:rPr>
                          <m:t>3</m:t>
                        </m:r>
                      </m:sub>
                    </m:sSub>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m:t>
                        </m:r>
                      </m:e>
                      <m:sub>
                        <m:r>
                          <a:rPr lang="en-US" altLang="zh-CN" sz="2400" b="0" i="1" smtClean="0">
                            <a:latin typeface="Cambria Math" panose="02040503050406030204" pitchFamily="18" charset="0"/>
                          </a:rPr>
                          <m:t>10</m:t>
                        </m:r>
                      </m:sub>
                    </m:sSub>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m:t>
                        </m:r>
                      </m:e>
                      <m:sub>
                        <m:r>
                          <a:rPr lang="en-US" altLang="zh-CN" sz="2400" i="1">
                            <a:latin typeface="Cambria Math" panose="02040503050406030204" pitchFamily="18" charset="0"/>
                          </a:rPr>
                          <m:t>𝑎</m:t>
                        </m:r>
                        <m:r>
                          <a:rPr lang="en-US" altLang="zh-CN" sz="2400" b="0" i="1" smtClean="0">
                            <a:latin typeface="Cambria Math" panose="02040503050406030204" pitchFamily="18" charset="0"/>
                          </a:rPr>
                          <m:t>𝑟𝑟</m:t>
                        </m:r>
                        <m:r>
                          <a:rPr lang="en-US" altLang="zh-CN" sz="2400" b="0" i="1" smtClean="0">
                            <a:latin typeface="Cambria Math" panose="02040503050406030204" pitchFamily="18" charset="0"/>
                          </a:rPr>
                          <m:t>_</m:t>
                        </m:r>
                        <m:r>
                          <a:rPr lang="en-US" altLang="zh-CN" sz="2400" b="0" i="1" smtClean="0">
                            <a:latin typeface="Cambria Math" panose="02040503050406030204" pitchFamily="18" charset="0"/>
                          </a:rPr>
                          <m:t>𝑒𝑙𝑚</m:t>
                        </m:r>
                      </m:sub>
                    </m:sSub>
                    <m:sSub>
                      <m:sSubPr>
                        <m:ctrlPr>
                          <a:rPr lang="en-US" altLang="zh-CN" sz="2400" i="1">
                            <a:latin typeface="Cambria Math" panose="02040503050406030204" pitchFamily="18" charset="0"/>
                          </a:rPr>
                        </m:ctrlPr>
                      </m:sSubPr>
                      <m:e>
                        <m:r>
                          <a:rPr lang="en-US" altLang="zh-CN" sz="2400" b="0" i="1" smtClean="0">
                            <a:latin typeface="Cambria Math" panose="02040503050406030204" pitchFamily="18" charset="0"/>
                          </a:rPr>
                          <m:t>[</m:t>
                        </m:r>
                      </m:e>
                      <m:sub>
                        <m:r>
                          <a:rPr lang="en-US" altLang="zh-CN" sz="2400" i="1">
                            <a:latin typeface="Cambria Math" panose="02040503050406030204" pitchFamily="18" charset="0"/>
                          </a:rPr>
                          <m:t>𝑎𝑟𝑟𝑎𝑦</m:t>
                        </m:r>
                      </m:sub>
                    </m:sSub>
                    <m:sSub>
                      <m:sSubPr>
                        <m:ctrlPr>
                          <a:rPr lang="en-US" altLang="zh-CN" sz="2400" i="1">
                            <a:latin typeface="Cambria Math" panose="02040503050406030204" pitchFamily="18" charset="0"/>
                          </a:rPr>
                        </m:ctrlPr>
                      </m:sSubPr>
                      <m:e>
                        <m:r>
                          <a:rPr lang="en-US" altLang="zh-CN" sz="2400" b="0" i="1" smtClean="0">
                            <a:latin typeface="Cambria Math" panose="02040503050406030204" pitchFamily="18" charset="0"/>
                          </a:rPr>
                          <m:t>)</m:t>
                        </m:r>
                      </m:e>
                      <m:sub>
                        <m:r>
                          <a:rPr lang="en-US" altLang="zh-CN" sz="2400" b="0" i="1" smtClean="0">
                            <a:latin typeface="Cambria Math" panose="02040503050406030204" pitchFamily="18" charset="0"/>
                          </a:rPr>
                          <m:t>10</m:t>
                        </m:r>
                      </m:sub>
                    </m:sSub>
                  </m:oMath>
                </a14:m>
                <a:endParaRPr lang="zh-CN" altLang="en-US" sz="2400" dirty="0"/>
              </a:p>
            </p:txBody>
          </p:sp>
        </mc:Choice>
        <mc:Fallback xmlns="">
          <p:sp>
            <p:nvSpPr>
              <p:cNvPr id="77" name="Rectangle 76">
                <a:extLst>
                  <a:ext uri="{FF2B5EF4-FFF2-40B4-BE49-F238E27FC236}">
                    <a16:creationId xmlns:a16="http://schemas.microsoft.com/office/drawing/2014/main" id="{885CB881-87C2-47FC-9CD1-072B75FE45CA}"/>
                  </a:ext>
                </a:extLst>
              </p:cNvPr>
              <p:cNvSpPr>
                <a:spLocks noRot="1" noChangeAspect="1" noMove="1" noResize="1" noEditPoints="1" noAdjustHandles="1" noChangeArrowheads="1" noChangeShapeType="1" noTextEdit="1"/>
              </p:cNvSpPr>
              <p:nvPr/>
            </p:nvSpPr>
            <p:spPr>
              <a:xfrm>
                <a:off x="7049359" y="2715386"/>
                <a:ext cx="4159296" cy="490840"/>
              </a:xfrm>
              <a:prstGeom prst="rect">
                <a:avLst/>
              </a:prstGeom>
              <a:blipFill>
                <a:blip r:embed="rId27"/>
                <a:stretch>
                  <a:fillRect l="-2196" t="-8642" b="-22222"/>
                </a:stretch>
              </a:blipFill>
              <a:ln>
                <a:noFill/>
              </a:ln>
            </p:spPr>
            <p:txBody>
              <a:bodyPr/>
              <a:lstStyle/>
              <a:p>
                <a:r>
                  <a:rPr lang="en-US">
                    <a:noFill/>
                  </a:rPr>
                  <a:t> </a:t>
                </a:r>
              </a:p>
            </p:txBody>
          </p:sp>
        </mc:Fallback>
      </mc:AlternateContent>
      <p:sp>
        <p:nvSpPr>
          <p:cNvPr id="98" name="TextBox 97">
            <a:extLst>
              <a:ext uri="{FF2B5EF4-FFF2-40B4-BE49-F238E27FC236}">
                <a16:creationId xmlns:a16="http://schemas.microsoft.com/office/drawing/2014/main" id="{BA282A57-577C-4109-8B8A-4A1F7456EBFA}"/>
              </a:ext>
            </a:extLst>
          </p:cNvPr>
          <p:cNvSpPr txBox="1"/>
          <p:nvPr/>
        </p:nvSpPr>
        <p:spPr>
          <a:xfrm>
            <a:off x="7049359" y="1293939"/>
            <a:ext cx="4585753" cy="1200329"/>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dirty="0">
                <a:solidFill>
                  <a:srgbClr val="C00000"/>
                </a:solidFill>
              </a:rPr>
              <a:t>Inputs: </a:t>
            </a:r>
          </a:p>
          <a:p>
            <a:r>
              <a:rPr lang="en-US" sz="2400" dirty="0">
                <a:solidFill>
                  <a:srgbClr val="C00000"/>
                </a:solidFill>
              </a:rPr>
              <a:t>	O:O</a:t>
            </a:r>
            <a:r>
              <a:rPr lang="en-US" sz="2400" baseline="-25000" dirty="0">
                <a:solidFill>
                  <a:srgbClr val="C00000"/>
                </a:solidFill>
              </a:rPr>
              <a:t>2</a:t>
            </a:r>
            <a:r>
              <a:rPr lang="en-US" sz="2400" dirty="0">
                <a:solidFill>
                  <a:srgbClr val="C00000"/>
                </a:solidFill>
              </a:rPr>
              <a:t>, V: in</a:t>
            </a:r>
            <a:r>
              <a:rPr lang="en-US" sz="2400" baseline="-25000" dirty="0">
                <a:solidFill>
                  <a:srgbClr val="C00000"/>
                </a:solidFill>
              </a:rPr>
              <a:t>13</a:t>
            </a:r>
            <a:r>
              <a:rPr lang="en-US" sz="2400" dirty="0">
                <a:solidFill>
                  <a:srgbClr val="C00000"/>
                </a:solidFill>
              </a:rPr>
              <a:t>,</a:t>
            </a:r>
          </a:p>
          <a:p>
            <a:r>
              <a:rPr lang="en-US" sz="2400" dirty="0">
                <a:solidFill>
                  <a:srgbClr val="C00000"/>
                </a:solidFill>
              </a:rPr>
              <a:t>	C: line</a:t>
            </a:r>
            <a:r>
              <a:rPr lang="en-US" sz="2400" baseline="-25000" dirty="0">
                <a:solidFill>
                  <a:srgbClr val="C00000"/>
                </a:solidFill>
              </a:rPr>
              <a:t> 4</a:t>
            </a:r>
            <a:endParaRPr lang="zh-CN" altLang="en-US" sz="2400" b="1" baseline="-25000" dirty="0">
              <a:solidFill>
                <a:srgbClr val="C00000"/>
              </a:solidFill>
            </a:endParaRPr>
          </a:p>
        </p:txBody>
      </p:sp>
      <p:cxnSp>
        <p:nvCxnSpPr>
          <p:cNvPr id="54" name="Straight Arrow Connector 53">
            <a:extLst>
              <a:ext uri="{FF2B5EF4-FFF2-40B4-BE49-F238E27FC236}">
                <a16:creationId xmlns:a16="http://schemas.microsoft.com/office/drawing/2014/main" id="{1FA759BC-988E-4B40-BA50-B164FD21D1E0}"/>
              </a:ext>
            </a:extLst>
          </p:cNvPr>
          <p:cNvCxnSpPr>
            <a:cxnSpLocks/>
          </p:cNvCxnSpPr>
          <p:nvPr/>
        </p:nvCxnSpPr>
        <p:spPr>
          <a:xfrm flipV="1">
            <a:off x="6278217" y="4756197"/>
            <a:ext cx="0" cy="458771"/>
          </a:xfrm>
          <a:prstGeom prst="straightConnector1">
            <a:avLst/>
          </a:prstGeom>
          <a:ln>
            <a:solidFill>
              <a:srgbClr val="C00000"/>
            </a:solidFill>
            <a:tailEnd type="triangle"/>
          </a:ln>
        </p:spPr>
        <p:style>
          <a:lnRef idx="2">
            <a:schemeClr val="accent2"/>
          </a:lnRef>
          <a:fillRef idx="0">
            <a:schemeClr val="accent2"/>
          </a:fillRef>
          <a:effectRef idx="1">
            <a:schemeClr val="accent2"/>
          </a:effectRef>
          <a:fontRef idx="minor">
            <a:schemeClr val="tx1"/>
          </a:fontRef>
        </p:style>
      </p:cxn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B5DE72A3-C590-4A5E-B5C2-0C7E9073B187}"/>
                  </a:ext>
                </a:extLst>
              </p:cNvPr>
              <p:cNvSpPr txBox="1"/>
              <p:nvPr/>
            </p:nvSpPr>
            <p:spPr>
              <a:xfrm>
                <a:off x="5891226" y="4824993"/>
                <a:ext cx="49302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rgbClr val="FF0000"/>
                              </a:solidFill>
                              <a:latin typeface="Cambria Math" panose="02040503050406030204" pitchFamily="18" charset="0"/>
                            </a:rPr>
                          </m:ctrlPr>
                        </m:sSubPr>
                        <m:e>
                          <m:r>
                            <a:rPr lang="en-US" altLang="zh-CN" sz="1600" b="0" i="1" smtClean="0">
                              <a:solidFill>
                                <a:srgbClr val="FF0000"/>
                              </a:solidFill>
                              <a:latin typeface="Cambria Math" panose="02040503050406030204" pitchFamily="18" charset="0"/>
                            </a:rPr>
                            <m:t>)</m:t>
                          </m:r>
                        </m:e>
                        <m:sub>
                          <m:r>
                            <a:rPr lang="en-US" altLang="zh-CN" sz="1600" i="1">
                              <a:solidFill>
                                <a:srgbClr val="FF0000"/>
                              </a:solidFill>
                              <a:latin typeface="Cambria Math" panose="02040503050406030204" pitchFamily="18" charset="0"/>
                            </a:rPr>
                            <m:t>10</m:t>
                          </m:r>
                        </m:sub>
                      </m:sSub>
                    </m:oMath>
                  </m:oMathPara>
                </a14:m>
                <a:endParaRPr lang="zh-CN" altLang="en-US" sz="1600" dirty="0">
                  <a:solidFill>
                    <a:srgbClr val="FF0000"/>
                  </a:solidFill>
                </a:endParaRPr>
              </a:p>
            </p:txBody>
          </p:sp>
        </mc:Choice>
        <mc:Fallback xmlns="">
          <p:sp>
            <p:nvSpPr>
              <p:cNvPr id="56" name="TextBox 55">
                <a:extLst>
                  <a:ext uri="{FF2B5EF4-FFF2-40B4-BE49-F238E27FC236}">
                    <a16:creationId xmlns:a16="http://schemas.microsoft.com/office/drawing/2014/main" id="{B5DE72A3-C590-4A5E-B5C2-0C7E9073B187}"/>
                  </a:ext>
                </a:extLst>
              </p:cNvPr>
              <p:cNvSpPr txBox="1">
                <a:spLocks noRot="1" noChangeAspect="1" noMove="1" noResize="1" noEditPoints="1" noAdjustHandles="1" noChangeArrowheads="1" noChangeShapeType="1" noTextEdit="1"/>
              </p:cNvSpPr>
              <p:nvPr/>
            </p:nvSpPr>
            <p:spPr>
              <a:xfrm>
                <a:off x="5891226" y="4824993"/>
                <a:ext cx="493020" cy="338554"/>
              </a:xfrm>
              <a:prstGeom prst="rect">
                <a:avLst/>
              </a:prstGeom>
              <a:blipFill>
                <a:blip r:embed="rId28"/>
                <a:stretch>
                  <a:fillRect b="-109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7" name="Rectangle 66">
                <a:extLst>
                  <a:ext uri="{FF2B5EF4-FFF2-40B4-BE49-F238E27FC236}">
                    <a16:creationId xmlns:a16="http://schemas.microsoft.com/office/drawing/2014/main" id="{A65E276F-5BDA-444A-9A3C-E84D215786D8}"/>
                  </a:ext>
                </a:extLst>
              </p:cNvPr>
              <p:cNvSpPr/>
              <p:nvPr/>
            </p:nvSpPr>
            <p:spPr>
              <a:xfrm>
                <a:off x="6625295" y="5477127"/>
                <a:ext cx="753091" cy="3579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rgbClr val="FF0000"/>
                              </a:solidFill>
                              <a:latin typeface="Cambria Math" panose="02040503050406030204" pitchFamily="18" charset="0"/>
                            </a:rPr>
                          </m:ctrlPr>
                        </m:sSubPr>
                        <m:e>
                          <m:r>
                            <a:rPr lang="en-US" altLang="zh-CN" sz="1600" b="0" i="1" smtClean="0">
                              <a:solidFill>
                                <a:srgbClr val="FF0000"/>
                              </a:solidFill>
                              <a:latin typeface="Cambria Math" panose="02040503050406030204" pitchFamily="18" charset="0"/>
                            </a:rPr>
                            <m:t>[</m:t>
                          </m:r>
                        </m:e>
                        <m:sub>
                          <m:r>
                            <a:rPr lang="en-US" altLang="zh-CN" sz="1600" i="1">
                              <a:solidFill>
                                <a:srgbClr val="FF0000"/>
                              </a:solidFill>
                              <a:latin typeface="Cambria Math" panose="02040503050406030204" pitchFamily="18" charset="0"/>
                            </a:rPr>
                            <m:t>𝑎𝑟𝑟𝑎𝑦</m:t>
                          </m:r>
                        </m:sub>
                      </m:sSub>
                    </m:oMath>
                  </m:oMathPara>
                </a14:m>
                <a:endParaRPr lang="zh-CN" altLang="en-US" sz="1600" dirty="0">
                  <a:solidFill>
                    <a:srgbClr val="FF0000"/>
                  </a:solidFill>
                </a:endParaRPr>
              </a:p>
            </p:txBody>
          </p:sp>
        </mc:Choice>
        <mc:Fallback xmlns="">
          <p:sp>
            <p:nvSpPr>
              <p:cNvPr id="67" name="Rectangle 66">
                <a:extLst>
                  <a:ext uri="{FF2B5EF4-FFF2-40B4-BE49-F238E27FC236}">
                    <a16:creationId xmlns:a16="http://schemas.microsoft.com/office/drawing/2014/main" id="{A65E276F-5BDA-444A-9A3C-E84D215786D8}"/>
                  </a:ext>
                </a:extLst>
              </p:cNvPr>
              <p:cNvSpPr>
                <a:spLocks noRot="1" noChangeAspect="1" noMove="1" noResize="1" noEditPoints="1" noAdjustHandles="1" noChangeArrowheads="1" noChangeShapeType="1" noTextEdit="1"/>
              </p:cNvSpPr>
              <p:nvPr/>
            </p:nvSpPr>
            <p:spPr>
              <a:xfrm>
                <a:off x="6625295" y="5477127"/>
                <a:ext cx="753091" cy="357983"/>
              </a:xfrm>
              <a:prstGeom prst="rect">
                <a:avLst/>
              </a:prstGeom>
              <a:blipFill>
                <a:blip r:embed="rId29"/>
                <a:stretch>
                  <a:fillRect b="-50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8" name="Rectangle 67">
                <a:extLst>
                  <a:ext uri="{FF2B5EF4-FFF2-40B4-BE49-F238E27FC236}">
                    <a16:creationId xmlns:a16="http://schemas.microsoft.com/office/drawing/2014/main" id="{1322DC6B-AA6E-4D1C-83D9-14B015D499CD}"/>
                  </a:ext>
                </a:extLst>
              </p:cNvPr>
              <p:cNvSpPr/>
              <p:nvPr/>
            </p:nvSpPr>
            <p:spPr>
              <a:xfrm>
                <a:off x="7775531" y="5493215"/>
                <a:ext cx="899413" cy="3468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600" i="1" smtClean="0">
                              <a:solidFill>
                                <a:srgbClr val="FF0000"/>
                              </a:solidFill>
                              <a:latin typeface="Cambria Math" panose="02040503050406030204" pitchFamily="18" charset="0"/>
                            </a:rPr>
                          </m:ctrlPr>
                        </m:sSubPr>
                        <m:e>
                          <m:r>
                            <a:rPr lang="en-US" altLang="zh-CN" sz="1600" b="0" i="1" smtClean="0">
                              <a:solidFill>
                                <a:srgbClr val="FF0000"/>
                              </a:solidFill>
                              <a:latin typeface="Cambria Math" panose="02040503050406030204" pitchFamily="18" charset="0"/>
                            </a:rPr>
                            <m:t>[</m:t>
                          </m:r>
                        </m:e>
                        <m:sub>
                          <m:r>
                            <a:rPr lang="en-US" altLang="zh-CN" sz="1600" i="1">
                              <a:solidFill>
                                <a:srgbClr val="FF0000"/>
                              </a:solidFill>
                              <a:latin typeface="Cambria Math" panose="02040503050406030204" pitchFamily="18" charset="0"/>
                            </a:rPr>
                            <m:t>𝑎𝑟𝑟</m:t>
                          </m:r>
                          <m:r>
                            <a:rPr lang="en-US" altLang="zh-CN" sz="1600" i="1">
                              <a:solidFill>
                                <a:srgbClr val="FF0000"/>
                              </a:solidFill>
                              <a:latin typeface="Cambria Math" panose="02040503050406030204" pitchFamily="18" charset="0"/>
                            </a:rPr>
                            <m:t>_</m:t>
                          </m:r>
                          <m:r>
                            <a:rPr lang="en-US" altLang="zh-CN" sz="1600" i="1">
                              <a:solidFill>
                                <a:srgbClr val="FF0000"/>
                              </a:solidFill>
                              <a:latin typeface="Cambria Math" panose="02040503050406030204" pitchFamily="18" charset="0"/>
                            </a:rPr>
                            <m:t>𝑒𝑙𝑚</m:t>
                          </m:r>
                        </m:sub>
                      </m:sSub>
                    </m:oMath>
                  </m:oMathPara>
                </a14:m>
                <a:endParaRPr lang="zh-CN" altLang="en-US" sz="1600" dirty="0">
                  <a:solidFill>
                    <a:srgbClr val="FF0000"/>
                  </a:solidFill>
                </a:endParaRPr>
              </a:p>
            </p:txBody>
          </p:sp>
        </mc:Choice>
        <mc:Fallback xmlns="">
          <p:sp>
            <p:nvSpPr>
              <p:cNvPr id="68" name="Rectangle 67">
                <a:extLst>
                  <a:ext uri="{FF2B5EF4-FFF2-40B4-BE49-F238E27FC236}">
                    <a16:creationId xmlns:a16="http://schemas.microsoft.com/office/drawing/2014/main" id="{1322DC6B-AA6E-4D1C-83D9-14B015D499CD}"/>
                  </a:ext>
                </a:extLst>
              </p:cNvPr>
              <p:cNvSpPr>
                <a:spLocks noRot="1" noChangeAspect="1" noMove="1" noResize="1" noEditPoints="1" noAdjustHandles="1" noChangeArrowheads="1" noChangeShapeType="1" noTextEdit="1"/>
              </p:cNvSpPr>
              <p:nvPr/>
            </p:nvSpPr>
            <p:spPr>
              <a:xfrm>
                <a:off x="7775531" y="5493215"/>
                <a:ext cx="899413" cy="346826"/>
              </a:xfrm>
              <a:prstGeom prst="rect">
                <a:avLst/>
              </a:prstGeom>
              <a:blipFill>
                <a:blip r:embed="rId30"/>
                <a:stretch>
                  <a:fillRect b="-8772"/>
                </a:stretch>
              </a:blipFill>
            </p:spPr>
            <p:txBody>
              <a:bodyPr/>
              <a:lstStyle/>
              <a:p>
                <a:r>
                  <a:rPr lang="en-US">
                    <a:noFill/>
                  </a:rPr>
                  <a:t> </a:t>
                </a:r>
              </a:p>
            </p:txBody>
          </p:sp>
        </mc:Fallback>
      </mc:AlternateContent>
      <p:sp>
        <p:nvSpPr>
          <p:cNvPr id="117" name="Rectangle: Rounded Corners 116">
            <a:extLst>
              <a:ext uri="{FF2B5EF4-FFF2-40B4-BE49-F238E27FC236}">
                <a16:creationId xmlns:a16="http://schemas.microsoft.com/office/drawing/2014/main" id="{2F44EBC3-D6C2-46A2-9613-78F55D42A6B6}"/>
              </a:ext>
            </a:extLst>
          </p:cNvPr>
          <p:cNvSpPr/>
          <p:nvPr/>
        </p:nvSpPr>
        <p:spPr>
          <a:xfrm>
            <a:off x="114306" y="1289365"/>
            <a:ext cx="6269940" cy="345364"/>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8" name="Rectangle: Rounded Corners 117">
            <a:extLst>
              <a:ext uri="{FF2B5EF4-FFF2-40B4-BE49-F238E27FC236}">
                <a16:creationId xmlns:a16="http://schemas.microsoft.com/office/drawing/2014/main" id="{385DCA3A-09CC-43D5-8754-DEAEBF23128F}"/>
              </a:ext>
            </a:extLst>
          </p:cNvPr>
          <p:cNvSpPr/>
          <p:nvPr/>
        </p:nvSpPr>
        <p:spPr>
          <a:xfrm>
            <a:off x="1179637" y="3943847"/>
            <a:ext cx="3107646" cy="345364"/>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9" name="Rectangle: Rounded Corners 118">
            <a:extLst>
              <a:ext uri="{FF2B5EF4-FFF2-40B4-BE49-F238E27FC236}">
                <a16:creationId xmlns:a16="http://schemas.microsoft.com/office/drawing/2014/main" id="{91B1773D-FC91-473C-AF2B-2AF942256517}"/>
              </a:ext>
            </a:extLst>
          </p:cNvPr>
          <p:cNvSpPr/>
          <p:nvPr/>
        </p:nvSpPr>
        <p:spPr>
          <a:xfrm>
            <a:off x="8013548" y="1747931"/>
            <a:ext cx="661396" cy="345364"/>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0" name="Rectangle: Rounded Corners 119">
            <a:extLst>
              <a:ext uri="{FF2B5EF4-FFF2-40B4-BE49-F238E27FC236}">
                <a16:creationId xmlns:a16="http://schemas.microsoft.com/office/drawing/2014/main" id="{C44388C2-BE36-4807-A41E-D586F4448967}"/>
              </a:ext>
            </a:extLst>
          </p:cNvPr>
          <p:cNvSpPr/>
          <p:nvPr/>
        </p:nvSpPr>
        <p:spPr>
          <a:xfrm>
            <a:off x="8749862" y="1745541"/>
            <a:ext cx="771738" cy="345364"/>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1" name="Rectangle: Rounded Corners 120">
            <a:extLst>
              <a:ext uri="{FF2B5EF4-FFF2-40B4-BE49-F238E27FC236}">
                <a16:creationId xmlns:a16="http://schemas.microsoft.com/office/drawing/2014/main" id="{0A89514F-9222-427A-8E9C-36B8133814D1}"/>
              </a:ext>
            </a:extLst>
          </p:cNvPr>
          <p:cNvSpPr/>
          <p:nvPr/>
        </p:nvSpPr>
        <p:spPr>
          <a:xfrm>
            <a:off x="114306" y="1764126"/>
            <a:ext cx="3107646" cy="345364"/>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2" name="Rectangle: Rounded Corners 121">
            <a:extLst>
              <a:ext uri="{FF2B5EF4-FFF2-40B4-BE49-F238E27FC236}">
                <a16:creationId xmlns:a16="http://schemas.microsoft.com/office/drawing/2014/main" id="{B83475D3-A29F-4410-8EFA-EDC448A4BDF9}"/>
              </a:ext>
            </a:extLst>
          </p:cNvPr>
          <p:cNvSpPr/>
          <p:nvPr/>
        </p:nvSpPr>
        <p:spPr>
          <a:xfrm>
            <a:off x="8013548" y="2109490"/>
            <a:ext cx="1954092" cy="345364"/>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4" name="Rectangle: Rounded Corners 123">
            <a:extLst>
              <a:ext uri="{FF2B5EF4-FFF2-40B4-BE49-F238E27FC236}">
                <a16:creationId xmlns:a16="http://schemas.microsoft.com/office/drawing/2014/main" id="{F2093878-4F7C-4E71-A3E6-0E4D6F905039}"/>
              </a:ext>
            </a:extLst>
          </p:cNvPr>
          <p:cNvSpPr/>
          <p:nvPr/>
        </p:nvSpPr>
        <p:spPr>
          <a:xfrm>
            <a:off x="114306" y="2975210"/>
            <a:ext cx="5219694" cy="345364"/>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ABB72EDE-36F6-42D2-B95A-07CD6D2D210F}"/>
              </a:ext>
            </a:extLst>
          </p:cNvPr>
          <p:cNvSpPr/>
          <p:nvPr/>
        </p:nvSpPr>
        <p:spPr>
          <a:xfrm>
            <a:off x="114306" y="1286435"/>
            <a:ext cx="6269940" cy="345364"/>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94639999-8AC5-4EF6-8419-2BEE97E0EDF3}"/>
              </a:ext>
            </a:extLst>
          </p:cNvPr>
          <p:cNvSpPr/>
          <p:nvPr/>
        </p:nvSpPr>
        <p:spPr>
          <a:xfrm>
            <a:off x="8018447" y="1745541"/>
            <a:ext cx="661396" cy="345364"/>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2" name="Rectangle: Rounded Corners 71">
            <a:extLst>
              <a:ext uri="{FF2B5EF4-FFF2-40B4-BE49-F238E27FC236}">
                <a16:creationId xmlns:a16="http://schemas.microsoft.com/office/drawing/2014/main" id="{B3B4E718-C842-466B-A846-DBA6E924397B}"/>
              </a:ext>
            </a:extLst>
          </p:cNvPr>
          <p:cNvSpPr/>
          <p:nvPr/>
        </p:nvSpPr>
        <p:spPr>
          <a:xfrm>
            <a:off x="1179637" y="3943847"/>
            <a:ext cx="3107646" cy="345364"/>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5" name="Rectangle: Rounded Corners 94">
            <a:extLst>
              <a:ext uri="{FF2B5EF4-FFF2-40B4-BE49-F238E27FC236}">
                <a16:creationId xmlns:a16="http://schemas.microsoft.com/office/drawing/2014/main" id="{5DFA65FC-EDE1-4FE4-9DFC-ED062639C6BE}"/>
              </a:ext>
            </a:extLst>
          </p:cNvPr>
          <p:cNvSpPr/>
          <p:nvPr/>
        </p:nvSpPr>
        <p:spPr>
          <a:xfrm>
            <a:off x="8746968" y="1753968"/>
            <a:ext cx="771738" cy="345364"/>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1" name="Rectangle: Rounded Corners 100">
            <a:extLst>
              <a:ext uri="{FF2B5EF4-FFF2-40B4-BE49-F238E27FC236}">
                <a16:creationId xmlns:a16="http://schemas.microsoft.com/office/drawing/2014/main" id="{BA535B64-D0FB-45F4-8369-E7507E7E2D9E}"/>
              </a:ext>
            </a:extLst>
          </p:cNvPr>
          <p:cNvSpPr/>
          <p:nvPr/>
        </p:nvSpPr>
        <p:spPr>
          <a:xfrm>
            <a:off x="114306" y="1741875"/>
            <a:ext cx="3107646" cy="345364"/>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4" name="Rectangle: Rounded Corners 103">
            <a:extLst>
              <a:ext uri="{FF2B5EF4-FFF2-40B4-BE49-F238E27FC236}">
                <a16:creationId xmlns:a16="http://schemas.microsoft.com/office/drawing/2014/main" id="{AC242492-A1DC-4803-9BCA-0A556D8AAB97}"/>
              </a:ext>
            </a:extLst>
          </p:cNvPr>
          <p:cNvSpPr/>
          <p:nvPr/>
        </p:nvSpPr>
        <p:spPr>
          <a:xfrm>
            <a:off x="8006193" y="2108538"/>
            <a:ext cx="1954092" cy="345364"/>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7" name="Rectangle: Rounded Corners 106">
            <a:extLst>
              <a:ext uri="{FF2B5EF4-FFF2-40B4-BE49-F238E27FC236}">
                <a16:creationId xmlns:a16="http://schemas.microsoft.com/office/drawing/2014/main" id="{B5BD8832-47F8-4C61-9F2D-C820A966A0D3}"/>
              </a:ext>
            </a:extLst>
          </p:cNvPr>
          <p:cNvSpPr/>
          <p:nvPr/>
        </p:nvSpPr>
        <p:spPr>
          <a:xfrm>
            <a:off x="11489" y="4219259"/>
            <a:ext cx="5219694" cy="345364"/>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606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69"/>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71"/>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72"/>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95"/>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01"/>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04"/>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0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6"/>
                                        </p:tgtEl>
                                        <p:attrNameLst>
                                          <p:attrName>style.visibility</p:attrName>
                                        </p:attrNameLst>
                                      </p:cBhvr>
                                      <p:to>
                                        <p:strVal val="visible"/>
                                      </p:to>
                                    </p:set>
                                  </p:childTnLst>
                                </p:cTn>
                              </p:par>
                              <p:par>
                                <p:cTn id="57" presetID="3" presetClass="emph" presetSubtype="2" fill="hold" grpId="0" nodeType="withEffect">
                                  <p:stCondLst>
                                    <p:cond delay="0"/>
                                  </p:stCondLst>
                                  <p:childTnLst>
                                    <p:animClr clrSpc="rgb" dir="cw">
                                      <p:cBhvr override="childStyle">
                                        <p:cTn id="58" dur="500" fill="hold"/>
                                        <p:tgtEl>
                                          <p:spTgt spid="97"/>
                                        </p:tgtEl>
                                        <p:attrNameLst>
                                          <p:attrName>style.color</p:attrName>
                                        </p:attrNameLst>
                                      </p:cBhvr>
                                      <p:to>
                                        <a:schemeClr val="accent2"/>
                                      </p:to>
                                    </p:animClr>
                                  </p:childTnLst>
                                </p:cTn>
                              </p:par>
                              <p:par>
                                <p:cTn id="59" presetID="3" presetClass="emph" presetSubtype="2" fill="hold" grpId="0" nodeType="withEffect">
                                  <p:stCondLst>
                                    <p:cond delay="0"/>
                                  </p:stCondLst>
                                  <p:childTnLst>
                                    <p:animClr clrSpc="rgb" dir="cw">
                                      <p:cBhvr override="childStyle">
                                        <p:cTn id="60" dur="500" fill="hold"/>
                                        <p:tgtEl>
                                          <p:spTgt spid="106"/>
                                        </p:tgtEl>
                                        <p:attrNameLst>
                                          <p:attrName>style.color</p:attrName>
                                        </p:attrNameLst>
                                      </p:cBhvr>
                                      <p:to>
                                        <a:schemeClr val="accent2"/>
                                      </p:to>
                                    </p:animClr>
                                  </p:childTnLst>
                                </p:cTn>
                              </p:par>
                              <p:par>
                                <p:cTn id="61" presetID="7" presetClass="emph" presetSubtype="2" fill="hold" nodeType="withEffect">
                                  <p:stCondLst>
                                    <p:cond delay="0"/>
                                  </p:stCondLst>
                                  <p:childTnLst>
                                    <p:animClr clrSpc="rgb" dir="cw">
                                      <p:cBhvr>
                                        <p:cTn id="62" dur="500" fill="hold"/>
                                        <p:tgtEl>
                                          <p:spTgt spid="96"/>
                                        </p:tgtEl>
                                        <p:attrNameLst>
                                          <p:attrName>stroke.color</p:attrName>
                                        </p:attrNameLst>
                                      </p:cBhvr>
                                      <p:to>
                                        <a:schemeClr val="accent2"/>
                                      </p:to>
                                    </p:animClr>
                                    <p:set>
                                      <p:cBhvr>
                                        <p:cTn id="63" dur="500" fill="hold"/>
                                        <p:tgtEl>
                                          <p:spTgt spid="96"/>
                                        </p:tgtEl>
                                        <p:attrNameLst>
                                          <p:attrName>stroke.on</p:attrName>
                                        </p:attrNameLst>
                                      </p:cBhvr>
                                      <p:to>
                                        <p:strVal val="true"/>
                                      </p:to>
                                    </p:set>
                                  </p:childTnLst>
                                </p:cTn>
                              </p:par>
                              <p:par>
                                <p:cTn id="64" presetID="7" presetClass="emph" presetSubtype="2" fill="hold" nodeType="withEffect">
                                  <p:stCondLst>
                                    <p:cond delay="0"/>
                                  </p:stCondLst>
                                  <p:childTnLst>
                                    <p:animClr clrSpc="rgb" dir="cw">
                                      <p:cBhvr>
                                        <p:cTn id="65" dur="500" fill="hold"/>
                                        <p:tgtEl>
                                          <p:spTgt spid="105"/>
                                        </p:tgtEl>
                                        <p:attrNameLst>
                                          <p:attrName>stroke.color</p:attrName>
                                        </p:attrNameLst>
                                      </p:cBhvr>
                                      <p:to>
                                        <a:schemeClr val="accent2"/>
                                      </p:to>
                                    </p:animClr>
                                    <p:set>
                                      <p:cBhvr>
                                        <p:cTn id="66" dur="500" fill="hold"/>
                                        <p:tgtEl>
                                          <p:spTgt spid="105"/>
                                        </p:tgtEl>
                                        <p:attrNameLst>
                                          <p:attrName>stroke.on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20"/>
                                        </p:tgtEl>
                                        <p:attrNameLst>
                                          <p:attrName>style.visibility</p:attrName>
                                        </p:attrNameLst>
                                      </p:cBhvr>
                                      <p:to>
                                        <p:strVal val="visible"/>
                                      </p:to>
                                    </p:set>
                                  </p:childTnLst>
                                </p:cTn>
                              </p:par>
                              <p:par>
                                <p:cTn id="73" presetID="1" presetClass="emph" presetSubtype="2" fill="hold" nodeType="withEffect">
                                  <p:stCondLst>
                                    <p:cond delay="0"/>
                                  </p:stCondLst>
                                  <p:childTnLst>
                                    <p:animClr clrSpc="rgb" dir="cw">
                                      <p:cBhvr>
                                        <p:cTn id="74" dur="2000" fill="hold"/>
                                        <p:tgtEl>
                                          <p:spTgt spid="79"/>
                                        </p:tgtEl>
                                        <p:attrNameLst>
                                          <p:attrName>fillcolor</p:attrName>
                                        </p:attrNameLst>
                                      </p:cBhvr>
                                      <p:to>
                                        <a:schemeClr val="folHlink"/>
                                      </p:to>
                                    </p:animClr>
                                    <p:set>
                                      <p:cBhvr>
                                        <p:cTn id="75" dur="2000" fill="hold"/>
                                        <p:tgtEl>
                                          <p:spTgt spid="79"/>
                                        </p:tgtEl>
                                        <p:attrNameLst>
                                          <p:attrName>fill.type</p:attrName>
                                        </p:attrNameLst>
                                      </p:cBhvr>
                                      <p:to>
                                        <p:strVal val="solid"/>
                                      </p:to>
                                    </p:set>
                                    <p:set>
                                      <p:cBhvr>
                                        <p:cTn id="76" dur="2000" fill="hold"/>
                                        <p:tgtEl>
                                          <p:spTgt spid="79"/>
                                        </p:tgtEl>
                                        <p:attrNameLst>
                                          <p:attrName>fill.on</p:attrName>
                                        </p:attrNameLst>
                                      </p:cBhvr>
                                      <p:to>
                                        <p:strVal val="true"/>
                                      </p:to>
                                    </p:set>
                                  </p:childTnLst>
                                </p:cTn>
                              </p:par>
                            </p:childTnLst>
                          </p:cTn>
                        </p:par>
                      </p:childTnLst>
                    </p:cTn>
                  </p:par>
                  <p:par>
                    <p:cTn id="77" fill="hold">
                      <p:stCondLst>
                        <p:cond delay="indefinite"/>
                      </p:stCondLst>
                      <p:childTnLst>
                        <p:par>
                          <p:cTn id="78" fill="hold">
                            <p:stCondLst>
                              <p:cond delay="0"/>
                            </p:stCondLst>
                            <p:childTnLst>
                              <p:par>
                                <p:cTn id="79" presetID="1" presetClass="emph" presetSubtype="2" fill="hold" nodeType="clickEffect">
                                  <p:stCondLst>
                                    <p:cond delay="0"/>
                                  </p:stCondLst>
                                  <p:childTnLst>
                                    <p:animClr clrSpc="rgb" dir="cw">
                                      <p:cBhvr>
                                        <p:cTn id="80" dur="2000" fill="hold"/>
                                        <p:tgtEl>
                                          <p:spTgt spid="84"/>
                                        </p:tgtEl>
                                        <p:attrNameLst>
                                          <p:attrName>fillcolor</p:attrName>
                                        </p:attrNameLst>
                                      </p:cBhvr>
                                      <p:to>
                                        <a:schemeClr val="accent2"/>
                                      </p:to>
                                    </p:animClr>
                                    <p:set>
                                      <p:cBhvr>
                                        <p:cTn id="81" dur="2000" fill="hold"/>
                                        <p:tgtEl>
                                          <p:spTgt spid="84"/>
                                        </p:tgtEl>
                                        <p:attrNameLst>
                                          <p:attrName>fill.type</p:attrName>
                                        </p:attrNameLst>
                                      </p:cBhvr>
                                      <p:to>
                                        <p:strVal val="solid"/>
                                      </p:to>
                                    </p:set>
                                    <p:set>
                                      <p:cBhvr>
                                        <p:cTn id="82" dur="2000" fill="hold"/>
                                        <p:tgtEl>
                                          <p:spTgt spid="84"/>
                                        </p:tgtEl>
                                        <p:attrNameLst>
                                          <p:attrName>fill.on</p:attrName>
                                        </p:attrNameLst>
                                      </p:cBhvr>
                                      <p:to>
                                        <p:strVal val="true"/>
                                      </p:to>
                                    </p:set>
                                  </p:childTnLst>
                                </p:cTn>
                              </p:par>
                              <p:par>
                                <p:cTn id="83" presetID="1" presetClass="entr" presetSubtype="0" fill="hold" grpId="0" nodeType="withEffect">
                                  <p:stCondLst>
                                    <p:cond delay="0"/>
                                  </p:stCondLst>
                                  <p:childTnLst>
                                    <p:set>
                                      <p:cBhvr>
                                        <p:cTn id="84" dur="1" fill="hold">
                                          <p:stCondLst>
                                            <p:cond delay="0"/>
                                          </p:stCondLst>
                                        </p:cTn>
                                        <p:tgtEl>
                                          <p:spTgt spid="12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1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19"/>
                                        </p:tgtEl>
                                        <p:attrNameLst>
                                          <p:attrName>style.visibility</p:attrName>
                                        </p:attrNameLst>
                                      </p:cBhvr>
                                      <p:to>
                                        <p:strVal val="visible"/>
                                      </p:to>
                                    </p:set>
                                  </p:childTnLst>
                                </p:cTn>
                              </p:par>
                              <p:par>
                                <p:cTn id="91" presetID="1" presetClass="emph" presetSubtype="2" fill="hold" nodeType="withEffect">
                                  <p:stCondLst>
                                    <p:cond delay="0"/>
                                  </p:stCondLst>
                                  <p:childTnLst>
                                    <p:animClr clrSpc="rgb" dir="cw">
                                      <p:cBhvr>
                                        <p:cTn id="92" dur="2000" fill="hold"/>
                                        <p:tgtEl>
                                          <p:spTgt spid="91"/>
                                        </p:tgtEl>
                                        <p:attrNameLst>
                                          <p:attrName>fillcolor</p:attrName>
                                        </p:attrNameLst>
                                      </p:cBhvr>
                                      <p:to>
                                        <a:srgbClr val="99CC00"/>
                                      </p:to>
                                    </p:animClr>
                                    <p:set>
                                      <p:cBhvr>
                                        <p:cTn id="93" dur="2000" fill="hold"/>
                                        <p:tgtEl>
                                          <p:spTgt spid="91"/>
                                        </p:tgtEl>
                                        <p:attrNameLst>
                                          <p:attrName>fill.type</p:attrName>
                                        </p:attrNameLst>
                                      </p:cBhvr>
                                      <p:to>
                                        <p:strVal val="solid"/>
                                      </p:to>
                                    </p:set>
                                    <p:set>
                                      <p:cBhvr>
                                        <p:cTn id="94" dur="2000" fill="hold"/>
                                        <p:tgtEl>
                                          <p:spTgt spid="91"/>
                                        </p:tgtEl>
                                        <p:attrNameLst>
                                          <p:attrName>fill.on</p:attrName>
                                        </p:attrNameLst>
                                      </p:cBhvr>
                                      <p:to>
                                        <p:strVal val="tru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2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22"/>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106" grpId="0"/>
      <p:bldP spid="77" grpId="0" animBg="1"/>
      <p:bldP spid="56" grpId="0"/>
      <p:bldP spid="67" grpId="0"/>
      <p:bldP spid="68" grpId="0"/>
      <p:bldP spid="117" grpId="0" animBg="1"/>
      <p:bldP spid="118" grpId="0" animBg="1"/>
      <p:bldP spid="119" grpId="0" animBg="1"/>
      <p:bldP spid="120" grpId="0" animBg="1"/>
      <p:bldP spid="121" grpId="0" animBg="1"/>
      <p:bldP spid="122" grpId="0" animBg="1"/>
      <p:bldP spid="124" grpId="0" animBg="1"/>
      <p:bldP spid="69" grpId="0" animBg="1"/>
      <p:bldP spid="69" grpId="1" animBg="1"/>
      <p:bldP spid="71" grpId="0" animBg="1"/>
      <p:bldP spid="71" grpId="1" animBg="1"/>
      <p:bldP spid="72" grpId="0" animBg="1"/>
      <p:bldP spid="72" grpId="1" animBg="1"/>
      <p:bldP spid="95" grpId="0" animBg="1"/>
      <p:bldP spid="95" grpId="1" animBg="1"/>
      <p:bldP spid="101" grpId="0" animBg="1"/>
      <p:bldP spid="101" grpId="1" animBg="1"/>
      <p:bldP spid="104" grpId="0" animBg="1"/>
      <p:bldP spid="104" grpId="1" animBg="1"/>
      <p:bldP spid="107" grpId="0" animBg="1"/>
      <p:bldP spid="10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066E4-C016-495A-A4EA-4EF56A18C908}"/>
              </a:ext>
            </a:extLst>
          </p:cNvPr>
          <p:cNvSpPr>
            <a:spLocks noGrp="1"/>
          </p:cNvSpPr>
          <p:nvPr>
            <p:ph type="title"/>
          </p:nvPr>
        </p:nvSpPr>
        <p:spPr/>
        <p:txBody>
          <a:bodyPr/>
          <a:lstStyle/>
          <a:p>
            <a:r>
              <a:rPr lang="en-US" dirty="0"/>
              <a:t>How does it work?</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B5C571C-076B-47AB-AA5B-B68376151C46}"/>
                  </a:ext>
                </a:extLst>
              </p:cNvPr>
              <p:cNvSpPr>
                <a:spLocks noGrp="1"/>
              </p:cNvSpPr>
              <p:nvPr>
                <p:ph idx="1"/>
              </p:nvPr>
            </p:nvSpPr>
            <p:spPr/>
            <p:txBody>
              <a:bodyPr/>
              <a:lstStyle/>
              <a:p>
                <a:r>
                  <a:rPr lang="en-US" dirty="0"/>
                  <a:t>Path string: </a:t>
                </a:r>
                <a:r>
                  <a:rPr lang="en-US" altLang="zh-CN" dirty="0"/>
                  <a:t> </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panose="02040503050406030204" pitchFamily="18" charset="0"/>
                          </a:rPr>
                          <m:t>)</m:t>
                        </m:r>
                      </m:e>
                      <m:sub>
                        <m:r>
                          <a:rPr lang="en-US" altLang="zh-CN" i="1">
                            <a:latin typeface="Cambria Math" panose="02040503050406030204" pitchFamily="18" charset="0"/>
                          </a:rPr>
                          <m:t>4</m:t>
                        </m:r>
                      </m:sub>
                    </m:sSub>
                    <m:sSub>
                      <m:sSubPr>
                        <m:ctrlPr>
                          <a:rPr lang="en-US" altLang="zh-CN" i="1">
                            <a:latin typeface="Cambria Math" panose="02040503050406030204" pitchFamily="18" charset="0"/>
                          </a:rPr>
                        </m:ctrlPr>
                      </m:sSubPr>
                      <m:e>
                        <m:r>
                          <a:rPr lang="en-US" altLang="zh-CN" i="1">
                            <a:latin typeface="Cambria Math" panose="02040503050406030204" pitchFamily="18" charset="0"/>
                          </a:rPr>
                          <m:t>(</m:t>
                        </m:r>
                      </m:e>
                      <m:sub>
                        <m:r>
                          <a:rPr lang="en-US" altLang="zh-CN" i="1">
                            <a:latin typeface="Cambria Math" panose="02040503050406030204" pitchFamily="18" charset="0"/>
                          </a:rPr>
                          <m:t>3</m:t>
                        </m:r>
                      </m:sub>
                    </m:sSub>
                    <m:sSub>
                      <m:sSubPr>
                        <m:ctrlPr>
                          <a:rPr lang="en-US" altLang="zh-CN" i="1">
                            <a:latin typeface="Cambria Math" panose="02040503050406030204" pitchFamily="18" charset="0"/>
                          </a:rPr>
                        </m:ctrlPr>
                      </m:sSubPr>
                      <m:e>
                        <m:r>
                          <a:rPr lang="en-US" altLang="zh-CN" i="1">
                            <a:latin typeface="Cambria Math" panose="02040503050406030204" pitchFamily="18" charset="0"/>
                          </a:rPr>
                          <m:t>(</m:t>
                        </m:r>
                      </m:e>
                      <m:sub>
                        <m:r>
                          <a:rPr lang="en-US" altLang="zh-CN" i="1">
                            <a:latin typeface="Cambria Math" panose="02040503050406030204" pitchFamily="18" charset="0"/>
                          </a:rPr>
                          <m:t>10</m:t>
                        </m:r>
                      </m:sub>
                    </m:sSub>
                    <m:sSub>
                      <m:sSubPr>
                        <m:ctrlPr>
                          <a:rPr lang="en-US" altLang="zh-CN" i="1">
                            <a:latin typeface="Cambria Math" panose="02040503050406030204" pitchFamily="18" charset="0"/>
                          </a:rPr>
                        </m:ctrlPr>
                      </m:sSubPr>
                      <m:e>
                        <m:r>
                          <a:rPr lang="en-US" altLang="zh-CN" i="1">
                            <a:latin typeface="Cambria Math" panose="02040503050406030204" pitchFamily="18" charset="0"/>
                          </a:rPr>
                          <m:t>[</m:t>
                        </m:r>
                      </m:e>
                      <m:sub>
                        <m:r>
                          <a:rPr lang="en-US" altLang="zh-CN" i="1">
                            <a:latin typeface="Cambria Math" panose="02040503050406030204" pitchFamily="18" charset="0"/>
                          </a:rPr>
                          <m:t>𝑎𝑟𝑟</m:t>
                        </m:r>
                        <m:r>
                          <a:rPr lang="en-US" altLang="zh-CN" i="1">
                            <a:latin typeface="Cambria Math" panose="02040503050406030204" pitchFamily="18" charset="0"/>
                          </a:rPr>
                          <m:t>_</m:t>
                        </m:r>
                        <m:r>
                          <a:rPr lang="en-US" altLang="zh-CN" i="1">
                            <a:latin typeface="Cambria Math" panose="02040503050406030204" pitchFamily="18" charset="0"/>
                          </a:rPr>
                          <m:t>𝑒𝑙𝑚</m:t>
                        </m:r>
                      </m:sub>
                    </m:sSub>
                    <m:sSub>
                      <m:sSubPr>
                        <m:ctrlPr>
                          <a:rPr lang="en-US" altLang="zh-CN" i="1">
                            <a:latin typeface="Cambria Math" panose="02040503050406030204" pitchFamily="18" charset="0"/>
                          </a:rPr>
                        </m:ctrlPr>
                      </m:sSubPr>
                      <m:e>
                        <m:r>
                          <a:rPr lang="en-US" altLang="zh-CN" i="1">
                            <a:latin typeface="Cambria Math" panose="02040503050406030204" pitchFamily="18" charset="0"/>
                          </a:rPr>
                          <m:t>[</m:t>
                        </m:r>
                      </m:e>
                      <m:sub>
                        <m:r>
                          <a:rPr lang="en-US" altLang="zh-CN" i="1">
                            <a:latin typeface="Cambria Math" panose="02040503050406030204" pitchFamily="18" charset="0"/>
                          </a:rPr>
                          <m:t>𝑎𝑟𝑟𝑎𝑦</m:t>
                        </m:r>
                      </m:sub>
                    </m:sSub>
                    <m:sSub>
                      <m:sSubPr>
                        <m:ctrlPr>
                          <a:rPr lang="en-US" altLang="zh-CN" i="1">
                            <a:latin typeface="Cambria Math" panose="02040503050406030204" pitchFamily="18" charset="0"/>
                          </a:rPr>
                        </m:ctrlPr>
                      </m:sSubPr>
                      <m:e>
                        <m:r>
                          <a:rPr lang="en-US" altLang="zh-CN" i="1">
                            <a:latin typeface="Cambria Math" panose="02040503050406030204" pitchFamily="18" charset="0"/>
                          </a:rPr>
                          <m:t>)</m:t>
                        </m:r>
                      </m:e>
                      <m:sub>
                        <m:r>
                          <a:rPr lang="en-US" altLang="zh-CN" i="1">
                            <a:latin typeface="Cambria Math" panose="02040503050406030204" pitchFamily="18" charset="0"/>
                          </a:rPr>
                          <m:t>10</m:t>
                        </m:r>
                      </m:sub>
                    </m:sSub>
                  </m:oMath>
                </a14:m>
                <a:endParaRPr lang="en-US" dirty="0"/>
              </a:p>
              <a:p>
                <a:r>
                  <a:rPr lang="en-US" dirty="0"/>
                  <a:t>Constraint checks</a:t>
                </a:r>
              </a:p>
              <a:p>
                <a:pPr lvl="1"/>
                <a:r>
                  <a:rPr lang="en-US" dirty="0"/>
                  <a:t>String constraint: call stack </a:t>
                </a:r>
                <a:r>
                  <a:rPr lang="en-US" i="1" dirty="0"/>
                  <a:t>line4 </a:t>
                </a:r>
                <a:r>
                  <a:rPr lang="en-US" dirty="0"/>
                  <a:t>is a prefix of the path string </a:t>
                </a:r>
              </a:p>
              <a:p>
                <a:pPr lvl="1"/>
                <a:r>
                  <a:rPr lang="en-US" dirty="0"/>
                  <a:t>Path constraint: object o2 is in the path</a:t>
                </a:r>
              </a:p>
              <a:p>
                <a:r>
                  <a:rPr lang="en-US" dirty="0"/>
                  <a:t>Obtain the reference path</a:t>
                </a:r>
              </a:p>
              <a:p>
                <a:pPr lvl="1"/>
                <a:r>
                  <a:rPr lang="en-US" dirty="0"/>
                  <a:t>Retrieve the unbalanced open brackets</a:t>
                </a:r>
              </a:p>
              <a:p>
                <a:pPr lvl="1"/>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panose="02040503050406030204" pitchFamily="18" charset="0"/>
                          </a:rPr>
                          <m:t>[</m:t>
                        </m:r>
                      </m:e>
                      <m:sub>
                        <m:r>
                          <a:rPr lang="en-US" altLang="zh-CN" i="1">
                            <a:latin typeface="Cambria Math" panose="02040503050406030204" pitchFamily="18" charset="0"/>
                          </a:rPr>
                          <m:t>𝑎𝑟𝑟</m:t>
                        </m:r>
                        <m:r>
                          <a:rPr lang="en-US" altLang="zh-CN" i="1">
                            <a:latin typeface="Cambria Math" panose="02040503050406030204" pitchFamily="18" charset="0"/>
                          </a:rPr>
                          <m:t>_</m:t>
                        </m:r>
                        <m:r>
                          <a:rPr lang="en-US" altLang="zh-CN" i="1">
                            <a:latin typeface="Cambria Math" panose="02040503050406030204" pitchFamily="18" charset="0"/>
                          </a:rPr>
                          <m:t>𝑒𝑙𝑚</m:t>
                        </m:r>
                      </m:sub>
                    </m:sSub>
                    <m:sSub>
                      <m:sSubPr>
                        <m:ctrlPr>
                          <a:rPr lang="en-US" altLang="zh-CN" i="1">
                            <a:latin typeface="Cambria Math" panose="02040503050406030204" pitchFamily="18" charset="0"/>
                          </a:rPr>
                        </m:ctrlPr>
                      </m:sSubPr>
                      <m:e>
                        <m:r>
                          <a:rPr lang="en-US" altLang="zh-CN" i="1">
                            <a:latin typeface="Cambria Math" panose="02040503050406030204" pitchFamily="18" charset="0"/>
                          </a:rPr>
                          <m:t>[</m:t>
                        </m:r>
                      </m:e>
                      <m:sub>
                        <m:r>
                          <a:rPr lang="en-US" altLang="zh-CN" i="1">
                            <a:latin typeface="Cambria Math" panose="02040503050406030204" pitchFamily="18" charset="0"/>
                          </a:rPr>
                          <m:t>𝑎𝑟𝑟𝑎𝑦</m:t>
                        </m:r>
                      </m:sub>
                    </m:sSub>
                  </m:oMath>
                </a14:m>
                <a:endParaRPr lang="en-US" dirty="0"/>
              </a:p>
            </p:txBody>
          </p:sp>
        </mc:Choice>
        <mc:Fallback xmlns="">
          <p:sp>
            <p:nvSpPr>
              <p:cNvPr id="3" name="Content Placeholder 2">
                <a:extLst>
                  <a:ext uri="{FF2B5EF4-FFF2-40B4-BE49-F238E27FC236}">
                    <a16:creationId xmlns:a16="http://schemas.microsoft.com/office/drawing/2014/main" id="{8B5C571C-076B-47AB-AA5B-B68376151C46}"/>
                  </a:ext>
                </a:extLst>
              </p:cNvPr>
              <p:cNvSpPr>
                <a:spLocks noGrp="1" noRot="1" noChangeAspect="1" noMove="1" noResize="1" noEditPoints="1" noAdjustHandles="1" noChangeArrowheads="1" noChangeShapeType="1" noTextEdit="1"/>
              </p:cNvSpPr>
              <p:nvPr>
                <p:ph idx="1"/>
              </p:nvPr>
            </p:nvSpPr>
            <p:spPr>
              <a:blipFill>
                <a:blip r:embed="rId3"/>
                <a:stretch>
                  <a:fillRect l="-1278" t="-188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414AC2A-87AF-4364-801D-3D3038DF368A}"/>
              </a:ext>
            </a:extLst>
          </p:cNvPr>
          <p:cNvSpPr>
            <a:spLocks noGrp="1"/>
          </p:cNvSpPr>
          <p:nvPr>
            <p:ph type="sldNum" sz="quarter" idx="12"/>
          </p:nvPr>
        </p:nvSpPr>
        <p:spPr/>
        <p:txBody>
          <a:bodyPr/>
          <a:lstStyle/>
          <a:p>
            <a:fld id="{9C78E457-682A-4C5D-A359-2AAE681DBB39}" type="slidenum">
              <a:rPr lang="en-US" smtClean="0"/>
              <a:pPr/>
              <a:t>18</a:t>
            </a:fld>
            <a:endParaRPr lang="en-US" dirty="0"/>
          </a:p>
        </p:txBody>
      </p:sp>
      <p:grpSp>
        <p:nvGrpSpPr>
          <p:cNvPr id="5" name="Group 4">
            <a:extLst>
              <a:ext uri="{FF2B5EF4-FFF2-40B4-BE49-F238E27FC236}">
                <a16:creationId xmlns:a16="http://schemas.microsoft.com/office/drawing/2014/main" id="{5D1CA3A8-A640-4329-8A3C-DBE2C7103A99}"/>
              </a:ext>
            </a:extLst>
          </p:cNvPr>
          <p:cNvGrpSpPr/>
          <p:nvPr/>
        </p:nvGrpSpPr>
        <p:grpSpPr>
          <a:xfrm>
            <a:off x="8610600" y="3840145"/>
            <a:ext cx="1885935" cy="2422001"/>
            <a:chOff x="3857924" y="4048365"/>
            <a:chExt cx="1885935" cy="2422001"/>
          </a:xfrm>
        </p:grpSpPr>
        <p:sp>
          <p:nvSpPr>
            <p:cNvPr id="6" name="Rectangle: Rounded Corners 5">
              <a:extLst>
                <a:ext uri="{FF2B5EF4-FFF2-40B4-BE49-F238E27FC236}">
                  <a16:creationId xmlns:a16="http://schemas.microsoft.com/office/drawing/2014/main" id="{1FBA2542-6CD6-4B39-AB6F-E79D34553BA1}"/>
                </a:ext>
              </a:extLst>
            </p:cNvPr>
            <p:cNvSpPr/>
            <p:nvPr/>
          </p:nvSpPr>
          <p:spPr>
            <a:xfrm>
              <a:off x="3859218" y="4048365"/>
              <a:ext cx="1884641" cy="2422001"/>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F9343C80-C5AD-47AF-A0E5-BCC1EFE72767}"/>
                </a:ext>
              </a:extLst>
            </p:cNvPr>
            <p:cNvGrpSpPr/>
            <p:nvPr/>
          </p:nvGrpSpPr>
          <p:grpSpPr>
            <a:xfrm>
              <a:off x="3857924" y="4139999"/>
              <a:ext cx="1819922" cy="2279698"/>
              <a:chOff x="7337714" y="1381496"/>
              <a:chExt cx="1819922" cy="2279698"/>
            </a:xfrm>
          </p:grpSpPr>
          <p:sp>
            <p:nvSpPr>
              <p:cNvPr id="8" name="TextBox 7">
                <a:extLst>
                  <a:ext uri="{FF2B5EF4-FFF2-40B4-BE49-F238E27FC236}">
                    <a16:creationId xmlns:a16="http://schemas.microsoft.com/office/drawing/2014/main" id="{7CC31400-7D91-49F0-87B6-B163AA13AF2E}"/>
                  </a:ext>
                </a:extLst>
              </p:cNvPr>
              <p:cNvSpPr txBox="1"/>
              <p:nvPr/>
            </p:nvSpPr>
            <p:spPr>
              <a:xfrm>
                <a:off x="7815014" y="1731776"/>
                <a:ext cx="893192" cy="307777"/>
              </a:xfrm>
              <a:prstGeom prst="rect">
                <a:avLst/>
              </a:prstGeom>
              <a:ln cap="rnd"/>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solidFill>
                      <a:schemeClr val="tx2">
                        <a:lumMod val="75000"/>
                      </a:schemeClr>
                    </a:solidFill>
                  </a:rPr>
                  <a:t>obj9</a:t>
                </a:r>
                <a:endParaRPr lang="en-US" sz="1200" dirty="0">
                  <a:solidFill>
                    <a:schemeClr val="tx2">
                      <a:lumMod val="75000"/>
                    </a:schemeClr>
                  </a:solidFill>
                </a:endParaRPr>
              </a:p>
            </p:txBody>
          </p:sp>
          <p:sp>
            <p:nvSpPr>
              <p:cNvPr id="9" name="TextBox 8">
                <a:extLst>
                  <a:ext uri="{FF2B5EF4-FFF2-40B4-BE49-F238E27FC236}">
                    <a16:creationId xmlns:a16="http://schemas.microsoft.com/office/drawing/2014/main" id="{3A76C05B-A0E1-477D-916F-8F1719D0C074}"/>
                  </a:ext>
                </a:extLst>
              </p:cNvPr>
              <p:cNvSpPr txBox="1"/>
              <p:nvPr/>
            </p:nvSpPr>
            <p:spPr>
              <a:xfrm>
                <a:off x="7950754" y="2536043"/>
                <a:ext cx="599844" cy="30777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n-US" sz="1400" dirty="0">
                    <a:solidFill>
                      <a:schemeClr val="tx2">
                        <a:lumMod val="75000"/>
                      </a:schemeClr>
                    </a:solidFill>
                  </a:rPr>
                  <a:t>obj21</a:t>
                </a:r>
                <a:endParaRPr lang="en-US" sz="1200" dirty="0">
                  <a:solidFill>
                    <a:schemeClr val="tx2">
                      <a:lumMod val="75000"/>
                    </a:schemeClr>
                  </a:solidFill>
                </a:endParaRPr>
              </a:p>
            </p:txBody>
          </p:sp>
          <p:cxnSp>
            <p:nvCxnSpPr>
              <p:cNvPr id="10" name="Straight Arrow Connector 9">
                <a:extLst>
                  <a:ext uri="{FF2B5EF4-FFF2-40B4-BE49-F238E27FC236}">
                    <a16:creationId xmlns:a16="http://schemas.microsoft.com/office/drawing/2014/main" id="{C2E36712-88AE-495D-B170-CCEBBC4461A2}"/>
                  </a:ext>
                </a:extLst>
              </p:cNvPr>
              <p:cNvCxnSpPr>
                <a:cxnSpLocks/>
                <a:stCxn id="8" idx="2"/>
                <a:endCxn id="9" idx="0"/>
              </p:cNvCxnSpPr>
              <p:nvPr/>
            </p:nvCxnSpPr>
            <p:spPr>
              <a:xfrm flipH="1">
                <a:off x="8250676" y="2039553"/>
                <a:ext cx="10934" cy="4964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32C93D9F-1C81-452F-9213-14DB2A37173D}"/>
                  </a:ext>
                </a:extLst>
              </p:cNvPr>
              <p:cNvSpPr txBox="1"/>
              <p:nvPr/>
            </p:nvSpPr>
            <p:spPr>
              <a:xfrm>
                <a:off x="8210045" y="2099539"/>
                <a:ext cx="557590" cy="307777"/>
              </a:xfrm>
              <a:prstGeom prst="rect">
                <a:avLst/>
              </a:prstGeom>
              <a:noFill/>
            </p:spPr>
            <p:txBody>
              <a:bodyPr wrap="none" rtlCol="0">
                <a:spAutoFit/>
              </a:bodyPr>
              <a:lstStyle/>
              <a:p>
                <a:pPr algn="ctr"/>
                <a:r>
                  <a:rPr lang="en-US" sz="1400" dirty="0">
                    <a:solidFill>
                      <a:schemeClr val="tx2">
                        <a:lumMod val="75000"/>
                      </a:schemeClr>
                    </a:solidFill>
                  </a:rPr>
                  <a:t>array</a:t>
                </a:r>
              </a:p>
            </p:txBody>
          </p:sp>
          <p:sp>
            <p:nvSpPr>
              <p:cNvPr id="12" name="TextBox 11">
                <a:extLst>
                  <a:ext uri="{FF2B5EF4-FFF2-40B4-BE49-F238E27FC236}">
                    <a16:creationId xmlns:a16="http://schemas.microsoft.com/office/drawing/2014/main" id="{25642DC8-0DCD-4DEB-907B-2ABA44498EA4}"/>
                  </a:ext>
                </a:extLst>
              </p:cNvPr>
              <p:cNvSpPr txBox="1"/>
              <p:nvPr/>
            </p:nvSpPr>
            <p:spPr>
              <a:xfrm>
                <a:off x="7337714" y="1381496"/>
                <a:ext cx="1819922" cy="338554"/>
              </a:xfrm>
              <a:prstGeom prst="rect">
                <a:avLst/>
              </a:prstGeom>
              <a:noFill/>
            </p:spPr>
            <p:txBody>
              <a:bodyPr wrap="none" rtlCol="0">
                <a:spAutoFit/>
              </a:bodyPr>
              <a:lstStyle/>
              <a:p>
                <a:r>
                  <a:rPr lang="en-US" sz="1600" dirty="0">
                    <a:solidFill>
                      <a:schemeClr val="tx2">
                        <a:lumMod val="75000"/>
                      </a:schemeClr>
                    </a:solidFill>
                  </a:rPr>
                  <a:t>The reference path:</a:t>
                </a:r>
              </a:p>
            </p:txBody>
          </p:sp>
          <p:sp>
            <p:nvSpPr>
              <p:cNvPr id="13" name="TextBox 12">
                <a:extLst>
                  <a:ext uri="{FF2B5EF4-FFF2-40B4-BE49-F238E27FC236}">
                    <a16:creationId xmlns:a16="http://schemas.microsoft.com/office/drawing/2014/main" id="{C1C152A1-1068-429D-B044-3A2B23680931}"/>
                  </a:ext>
                </a:extLst>
              </p:cNvPr>
              <p:cNvSpPr txBox="1"/>
              <p:nvPr/>
            </p:nvSpPr>
            <p:spPr>
              <a:xfrm>
                <a:off x="7815014" y="3353417"/>
                <a:ext cx="893191"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solidFill>
                      <a:schemeClr val="tx2">
                        <a:lumMod val="75000"/>
                      </a:schemeClr>
                    </a:solidFill>
                  </a:rPr>
                  <a:t>obj2</a:t>
                </a:r>
                <a:endParaRPr lang="en-US" sz="1200" dirty="0">
                  <a:solidFill>
                    <a:schemeClr val="tx2">
                      <a:lumMod val="75000"/>
                    </a:schemeClr>
                  </a:solidFill>
                </a:endParaRPr>
              </a:p>
            </p:txBody>
          </p:sp>
          <p:cxnSp>
            <p:nvCxnSpPr>
              <p:cNvPr id="14" name="Straight Arrow Connector 13">
                <a:extLst>
                  <a:ext uri="{FF2B5EF4-FFF2-40B4-BE49-F238E27FC236}">
                    <a16:creationId xmlns:a16="http://schemas.microsoft.com/office/drawing/2014/main" id="{A4FCCDDD-8EED-4989-8738-E4F925D8A32E}"/>
                  </a:ext>
                </a:extLst>
              </p:cNvPr>
              <p:cNvCxnSpPr>
                <a:cxnSpLocks/>
              </p:cNvCxnSpPr>
              <p:nvPr/>
            </p:nvCxnSpPr>
            <p:spPr>
              <a:xfrm flipH="1">
                <a:off x="8248644" y="2839682"/>
                <a:ext cx="10474" cy="47786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5AF6DC4B-51E7-4789-AA09-A5FE43FDC1BC}"/>
                  </a:ext>
                </a:extLst>
              </p:cNvPr>
              <p:cNvSpPr txBox="1"/>
              <p:nvPr/>
            </p:nvSpPr>
            <p:spPr>
              <a:xfrm>
                <a:off x="8181771" y="2891751"/>
                <a:ext cx="760144" cy="307777"/>
              </a:xfrm>
              <a:prstGeom prst="rect">
                <a:avLst/>
              </a:prstGeom>
              <a:noFill/>
            </p:spPr>
            <p:txBody>
              <a:bodyPr wrap="none" rtlCol="0">
                <a:spAutoFit/>
              </a:bodyPr>
              <a:lstStyle/>
              <a:p>
                <a:pPr algn="ctr"/>
                <a:r>
                  <a:rPr lang="en-US" sz="1400" dirty="0" err="1">
                    <a:solidFill>
                      <a:schemeClr val="tx2">
                        <a:lumMod val="75000"/>
                      </a:schemeClr>
                    </a:solidFill>
                  </a:rPr>
                  <a:t>arr_elm</a:t>
                </a:r>
                <a:endParaRPr lang="en-US" sz="1400" dirty="0">
                  <a:solidFill>
                    <a:schemeClr val="tx2">
                      <a:lumMod val="75000"/>
                    </a:schemeClr>
                  </a:solidFill>
                </a:endParaRPr>
              </a:p>
            </p:txBody>
          </p:sp>
        </p:grpSp>
      </p:grpSp>
    </p:spTree>
    <p:extLst>
      <p:ext uri="{BB962C8B-B14F-4D97-AF65-F5344CB8AC3E}">
        <p14:creationId xmlns:p14="http://schemas.microsoft.com/office/powerpoint/2010/main" val="365581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90600"/>
          </a:xfrm>
        </p:spPr>
        <p:txBody>
          <a:bodyPr/>
          <a:lstStyle/>
          <a:p>
            <a:r>
              <a:rPr lang="en-US" altLang="zh-CN" sz="5400" dirty="0"/>
              <a:t>Implementation</a:t>
            </a:r>
            <a:endParaRPr lang="zh-CN" altLang="en-US" sz="5400" dirty="0"/>
          </a:p>
        </p:txBody>
      </p:sp>
      <p:sp>
        <p:nvSpPr>
          <p:cNvPr id="3" name="Content Placeholder 2"/>
          <p:cNvSpPr>
            <a:spLocks noGrp="1"/>
          </p:cNvSpPr>
          <p:nvPr>
            <p:ph idx="1"/>
          </p:nvPr>
        </p:nvSpPr>
        <p:spPr>
          <a:xfrm>
            <a:off x="605118" y="1257720"/>
            <a:ext cx="10972800" cy="5371680"/>
          </a:xfrm>
        </p:spPr>
        <p:txBody>
          <a:bodyPr/>
          <a:lstStyle/>
          <a:p>
            <a:r>
              <a:rPr lang="en-US" altLang="zh-CN" dirty="0"/>
              <a:t>Dynamic analysis</a:t>
            </a:r>
          </a:p>
          <a:p>
            <a:pPr lvl="1"/>
            <a:r>
              <a:rPr lang="en-US" altLang="zh-CN" dirty="0"/>
              <a:t>Modified Calling Context </a:t>
            </a:r>
            <a:r>
              <a:rPr lang="en-US" altLang="zh-CN" dirty="0" err="1"/>
              <a:t>Uptrees</a:t>
            </a:r>
            <a:r>
              <a:rPr lang="en-US" altLang="zh-CN" baseline="30000" dirty="0"/>
              <a:t>[3] </a:t>
            </a:r>
            <a:r>
              <a:rPr lang="en-US" altLang="zh-CN" dirty="0"/>
              <a:t>to get calling contexts</a:t>
            </a:r>
          </a:p>
          <a:p>
            <a:r>
              <a:rPr lang="en-US" altLang="zh-CN" dirty="0"/>
              <a:t>Static analysis</a:t>
            </a:r>
          </a:p>
          <a:p>
            <a:pPr lvl="1"/>
            <a:r>
              <a:rPr lang="en-US" altLang="zh-CN" dirty="0"/>
              <a:t>Framework: Soot 2.5.0</a:t>
            </a:r>
          </a:p>
          <a:p>
            <a:pPr lvl="1"/>
            <a:r>
              <a:rPr lang="en-US" altLang="zh-CN" dirty="0"/>
              <a:t>Modified the ISPG representation</a:t>
            </a:r>
          </a:p>
          <a:p>
            <a:pPr lvl="1"/>
            <a:r>
              <a:rPr lang="en-US" altLang="zh-CN" dirty="0"/>
              <a:t>Implemented the constraint-guided CFL-reachability over the ISPG</a:t>
            </a:r>
          </a:p>
          <a:p>
            <a:r>
              <a:rPr lang="en-US" altLang="zh-CN" dirty="0"/>
              <a:t>Benchmarks: Dacapo-2006-MR2</a:t>
            </a:r>
            <a:endParaRPr lang="zh-CN" altLang="en-US" dirty="0"/>
          </a:p>
        </p:txBody>
      </p:sp>
      <p:sp>
        <p:nvSpPr>
          <p:cNvPr id="4" name="Slide Number Placeholder 3"/>
          <p:cNvSpPr>
            <a:spLocks noGrp="1"/>
          </p:cNvSpPr>
          <p:nvPr>
            <p:ph type="sldNum" sz="quarter" idx="12"/>
          </p:nvPr>
        </p:nvSpPr>
        <p:spPr/>
        <p:txBody>
          <a:bodyPr/>
          <a:lstStyle/>
          <a:p>
            <a:fld id="{9C78E457-682A-4C5D-A359-2AAE681DBB39}" type="slidenum">
              <a:rPr lang="en-US" smtClean="0"/>
              <a:pPr/>
              <a:t>19</a:t>
            </a:fld>
            <a:endParaRPr lang="en-US"/>
          </a:p>
        </p:txBody>
      </p:sp>
      <p:sp>
        <p:nvSpPr>
          <p:cNvPr id="5" name="Rectangle 4">
            <a:extLst>
              <a:ext uri="{FF2B5EF4-FFF2-40B4-BE49-F238E27FC236}">
                <a16:creationId xmlns:a16="http://schemas.microsoft.com/office/drawing/2014/main" id="{6CBD4223-3856-4E0E-9DD5-EDEFDFB401E0}"/>
              </a:ext>
            </a:extLst>
          </p:cNvPr>
          <p:cNvSpPr/>
          <p:nvPr/>
        </p:nvSpPr>
        <p:spPr>
          <a:xfrm>
            <a:off x="0" y="6596390"/>
            <a:ext cx="11031258" cy="261610"/>
          </a:xfrm>
          <a:prstGeom prst="rect">
            <a:avLst/>
          </a:prstGeom>
        </p:spPr>
        <p:txBody>
          <a:bodyPr wrap="square">
            <a:spAutoFit/>
          </a:bodyPr>
          <a:lstStyle/>
          <a:p>
            <a:r>
              <a:rPr lang="en-US" altLang="zh-CN" sz="1100" dirty="0">
                <a:latin typeface="Arial" panose="020B0604020202020204" pitchFamily="34" charset="0"/>
                <a:cs typeface="Arial" panose="020B0604020202020204" pitchFamily="34" charset="0"/>
              </a:rPr>
              <a:t>[3] </a:t>
            </a:r>
            <a:r>
              <a:rPr lang="en-US" altLang="zh-CN" sz="1100" dirty="0" err="1">
                <a:latin typeface="Arial" panose="020B0604020202020204" pitchFamily="34" charset="0"/>
                <a:cs typeface="Arial" panose="020B0604020202020204" pitchFamily="34" charset="0"/>
              </a:rPr>
              <a:t>Jipeng</a:t>
            </a:r>
            <a:r>
              <a:rPr lang="en-US" altLang="zh-CN" sz="1100" dirty="0">
                <a:latin typeface="Arial" panose="020B0604020202020204" pitchFamily="34" charset="0"/>
                <a:cs typeface="Arial" panose="020B0604020202020204" pitchFamily="34" charset="0"/>
              </a:rPr>
              <a:t> Huang, and Michael D. Bond. Efficient context sensitivity for dynamic analyses via calling context </a:t>
            </a:r>
            <a:r>
              <a:rPr lang="en-US" altLang="zh-CN" sz="1100" dirty="0" err="1">
                <a:latin typeface="Arial" panose="020B0604020202020204" pitchFamily="34" charset="0"/>
                <a:cs typeface="Arial" panose="020B0604020202020204" pitchFamily="34" charset="0"/>
              </a:rPr>
              <a:t>uptrees</a:t>
            </a:r>
            <a:r>
              <a:rPr lang="en-US" altLang="zh-CN" sz="1100" dirty="0">
                <a:latin typeface="Arial" panose="020B0604020202020204" pitchFamily="34" charset="0"/>
                <a:cs typeface="Arial" panose="020B0604020202020204" pitchFamily="34" charset="0"/>
              </a:rPr>
              <a:t> and customized memory management. OOPSLA, 2013.</a:t>
            </a:r>
            <a:endParaRPr lang="zh-CN" alt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4020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F6B3C-DC78-4F57-8AD5-F6CB48AD16CD}"/>
              </a:ext>
            </a:extLst>
          </p:cNvPr>
          <p:cNvSpPr>
            <a:spLocks noGrp="1"/>
          </p:cNvSpPr>
          <p:nvPr>
            <p:ph type="title"/>
          </p:nvPr>
        </p:nvSpPr>
        <p:spPr>
          <a:xfrm>
            <a:off x="609600" y="76199"/>
            <a:ext cx="10972800" cy="914401"/>
          </a:xfrm>
        </p:spPr>
        <p:txBody>
          <a:bodyPr/>
          <a:lstStyle/>
          <a:p>
            <a:r>
              <a:rPr lang="en-US" sz="6000" dirty="0"/>
              <a:t>Contexts</a:t>
            </a:r>
          </a:p>
        </p:txBody>
      </p:sp>
      <p:sp>
        <p:nvSpPr>
          <p:cNvPr id="3" name="Content Placeholder 2">
            <a:extLst>
              <a:ext uri="{FF2B5EF4-FFF2-40B4-BE49-F238E27FC236}">
                <a16:creationId xmlns:a16="http://schemas.microsoft.com/office/drawing/2014/main" id="{D4709663-3850-4609-BB80-D6F584CC0B9D}"/>
              </a:ext>
            </a:extLst>
          </p:cNvPr>
          <p:cNvSpPr>
            <a:spLocks noGrp="1"/>
          </p:cNvSpPr>
          <p:nvPr>
            <p:ph idx="1"/>
          </p:nvPr>
        </p:nvSpPr>
        <p:spPr>
          <a:xfrm>
            <a:off x="838200" y="1600200"/>
            <a:ext cx="10972800" cy="4525963"/>
          </a:xfrm>
        </p:spPr>
        <p:txBody>
          <a:bodyPr/>
          <a:lstStyle/>
          <a:p>
            <a:r>
              <a:rPr lang="en-US" sz="4400" dirty="0"/>
              <a:t>Contexts are important for all debugging tasks</a:t>
            </a:r>
          </a:p>
          <a:p>
            <a:r>
              <a:rPr lang="en-US" sz="4400" dirty="0"/>
              <a:t>Two kinds of contexts for a bug</a:t>
            </a:r>
          </a:p>
          <a:p>
            <a:pPr lvl="1"/>
            <a:r>
              <a:rPr lang="en-US" sz="3500" i="1" dirty="0"/>
              <a:t>Calling context: </a:t>
            </a:r>
            <a:r>
              <a:rPr lang="en-US" sz="3500" dirty="0"/>
              <a:t>the call stack when the bug occurs</a:t>
            </a:r>
          </a:p>
          <a:p>
            <a:pPr lvl="1"/>
            <a:r>
              <a:rPr lang="en-US" sz="3500" i="1" dirty="0"/>
              <a:t>Reference context: </a:t>
            </a:r>
            <a:r>
              <a:rPr lang="en-US" sz="3500" dirty="0"/>
              <a:t>a chain of heap references leading to the object accessed in the bug</a:t>
            </a:r>
          </a:p>
        </p:txBody>
      </p:sp>
      <p:sp>
        <p:nvSpPr>
          <p:cNvPr id="4" name="Slide Number Placeholder 3">
            <a:extLst>
              <a:ext uri="{FF2B5EF4-FFF2-40B4-BE49-F238E27FC236}">
                <a16:creationId xmlns:a16="http://schemas.microsoft.com/office/drawing/2014/main" id="{788827C6-D4E8-411B-96A7-D8EEDE17E08B}"/>
              </a:ext>
            </a:extLst>
          </p:cNvPr>
          <p:cNvSpPr>
            <a:spLocks noGrp="1"/>
          </p:cNvSpPr>
          <p:nvPr>
            <p:ph type="sldNum" sz="quarter" idx="12"/>
          </p:nvPr>
        </p:nvSpPr>
        <p:spPr/>
        <p:txBody>
          <a:bodyPr/>
          <a:lstStyle/>
          <a:p>
            <a:fld id="{9C78E457-682A-4C5D-A359-2AAE681DBB39}" type="slidenum">
              <a:rPr lang="en-US" smtClean="0"/>
              <a:pPr/>
              <a:t>2</a:t>
            </a:fld>
            <a:endParaRPr lang="en-US"/>
          </a:p>
        </p:txBody>
      </p:sp>
    </p:spTree>
    <p:extLst>
      <p:ext uri="{BB962C8B-B14F-4D97-AF65-F5344CB8AC3E}">
        <p14:creationId xmlns:p14="http://schemas.microsoft.com/office/powerpoint/2010/main" val="1707482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DA82-BBA4-45D7-A43B-762FE1A1E7C8}"/>
              </a:ext>
            </a:extLst>
          </p:cNvPr>
          <p:cNvSpPr>
            <a:spLocks noGrp="1"/>
          </p:cNvSpPr>
          <p:nvPr>
            <p:ph type="title"/>
          </p:nvPr>
        </p:nvSpPr>
        <p:spPr/>
        <p:txBody>
          <a:bodyPr/>
          <a:lstStyle/>
          <a:p>
            <a:r>
              <a:rPr lang="en-US" dirty="0"/>
              <a:t>Evaluation methodology</a:t>
            </a:r>
          </a:p>
        </p:txBody>
      </p:sp>
      <p:sp>
        <p:nvSpPr>
          <p:cNvPr id="3" name="Content Placeholder 2">
            <a:extLst>
              <a:ext uri="{FF2B5EF4-FFF2-40B4-BE49-F238E27FC236}">
                <a16:creationId xmlns:a16="http://schemas.microsoft.com/office/drawing/2014/main" id="{2B42521F-3E03-47C0-B5B6-AB5A4B679974}"/>
              </a:ext>
            </a:extLst>
          </p:cNvPr>
          <p:cNvSpPr>
            <a:spLocks noGrp="1"/>
          </p:cNvSpPr>
          <p:nvPr>
            <p:ph idx="1"/>
          </p:nvPr>
        </p:nvSpPr>
        <p:spPr/>
        <p:txBody>
          <a:bodyPr/>
          <a:lstStyle/>
          <a:p>
            <a:r>
              <a:rPr lang="en-US" altLang="zh-CN" dirty="0"/>
              <a:t>Precision</a:t>
            </a:r>
          </a:p>
          <a:p>
            <a:pPr lvl="1"/>
            <a:r>
              <a:rPr lang="en-US" altLang="zh-CN" dirty="0"/>
              <a:t>Modified </a:t>
            </a:r>
            <a:r>
              <a:rPr lang="en-US" altLang="zh-CN" dirty="0" err="1"/>
              <a:t>JikesRVM</a:t>
            </a:r>
            <a:r>
              <a:rPr lang="en-US" altLang="zh-CN" dirty="0"/>
              <a:t> 3.1.1 to get heap dumps as the </a:t>
            </a:r>
            <a:r>
              <a:rPr lang="en-US" altLang="zh-CN" b="1" dirty="0"/>
              <a:t>ground truth</a:t>
            </a:r>
          </a:p>
          <a:p>
            <a:pPr lvl="1"/>
            <a:r>
              <a:rPr lang="en-US" altLang="zh-CN" dirty="0"/>
              <a:t>Compared our static analysis results with the heap dumps</a:t>
            </a:r>
          </a:p>
          <a:p>
            <a:r>
              <a:rPr lang="en-US" altLang="zh-CN" dirty="0"/>
              <a:t>Usefulness</a:t>
            </a:r>
          </a:p>
          <a:p>
            <a:pPr lvl="1"/>
            <a:r>
              <a:rPr lang="en-US" altLang="zh-CN" dirty="0"/>
              <a:t>Evaluated on two real client analyses</a:t>
            </a:r>
          </a:p>
          <a:p>
            <a:pPr lvl="2"/>
            <a:r>
              <a:rPr lang="en-US" altLang="zh-CN" dirty="0"/>
              <a:t>Memory leak detector Sleigh</a:t>
            </a:r>
            <a:r>
              <a:rPr lang="en-US" altLang="zh-CN" baseline="30000" dirty="0"/>
              <a:t>[4]</a:t>
            </a:r>
          </a:p>
          <a:p>
            <a:pPr lvl="2"/>
            <a:r>
              <a:rPr lang="en-US" altLang="zh-CN" dirty="0"/>
              <a:t>Data race detector Pacer</a:t>
            </a:r>
            <a:r>
              <a:rPr lang="en-US" altLang="zh-CN" baseline="30000" dirty="0"/>
              <a:t>[5]</a:t>
            </a:r>
          </a:p>
          <a:p>
            <a:pPr lvl="1"/>
            <a:r>
              <a:rPr lang="en-US" altLang="zh-CN" dirty="0"/>
              <a:t>Manually checked if the reported reference paths make debugging easier</a:t>
            </a:r>
          </a:p>
          <a:p>
            <a:endParaRPr lang="en-US" dirty="0"/>
          </a:p>
        </p:txBody>
      </p:sp>
      <p:sp>
        <p:nvSpPr>
          <p:cNvPr id="4" name="Slide Number Placeholder 3">
            <a:extLst>
              <a:ext uri="{FF2B5EF4-FFF2-40B4-BE49-F238E27FC236}">
                <a16:creationId xmlns:a16="http://schemas.microsoft.com/office/drawing/2014/main" id="{AF62E5AD-AE1B-46F2-BF99-4413355FF9D5}"/>
              </a:ext>
            </a:extLst>
          </p:cNvPr>
          <p:cNvSpPr>
            <a:spLocks noGrp="1"/>
          </p:cNvSpPr>
          <p:nvPr>
            <p:ph type="sldNum" sz="quarter" idx="12"/>
          </p:nvPr>
        </p:nvSpPr>
        <p:spPr/>
        <p:txBody>
          <a:bodyPr/>
          <a:lstStyle/>
          <a:p>
            <a:fld id="{9C78E457-682A-4C5D-A359-2AAE681DBB39}" type="slidenum">
              <a:rPr lang="en-US" smtClean="0"/>
              <a:pPr/>
              <a:t>20</a:t>
            </a:fld>
            <a:endParaRPr lang="en-US"/>
          </a:p>
        </p:txBody>
      </p:sp>
      <p:sp>
        <p:nvSpPr>
          <p:cNvPr id="5" name="Rectangle 4">
            <a:extLst>
              <a:ext uri="{FF2B5EF4-FFF2-40B4-BE49-F238E27FC236}">
                <a16:creationId xmlns:a16="http://schemas.microsoft.com/office/drawing/2014/main" id="{0DCB2C9D-0A2C-4597-901E-AD3EB4E9CCC2}"/>
              </a:ext>
            </a:extLst>
          </p:cNvPr>
          <p:cNvSpPr/>
          <p:nvPr/>
        </p:nvSpPr>
        <p:spPr>
          <a:xfrm>
            <a:off x="0" y="6490652"/>
            <a:ext cx="11031258" cy="430887"/>
          </a:xfrm>
          <a:prstGeom prst="rect">
            <a:avLst/>
          </a:prstGeom>
        </p:spPr>
        <p:txBody>
          <a:bodyPr wrap="square">
            <a:spAutoFit/>
          </a:bodyPr>
          <a:lstStyle/>
          <a:p>
            <a:r>
              <a:rPr lang="en-US" altLang="zh-CN" sz="1100" dirty="0">
                <a:latin typeface="Arial" panose="020B0604020202020204" pitchFamily="34" charset="0"/>
                <a:cs typeface="Arial" panose="020B0604020202020204" pitchFamily="34" charset="0"/>
              </a:rPr>
              <a:t>[4] Michael D. Bond, Kathryn S. McKinley. Bell: bit-encoding online memory leak detection. ASPLOS, 2006.</a:t>
            </a:r>
          </a:p>
          <a:p>
            <a:r>
              <a:rPr lang="en-US" altLang="zh-CN" sz="1100" dirty="0">
                <a:latin typeface="Arial" panose="020B0604020202020204" pitchFamily="34" charset="0"/>
                <a:cs typeface="Arial" panose="020B0604020202020204" pitchFamily="34" charset="0"/>
              </a:rPr>
              <a:t>[5] Michael D. Bond, Katherine E. Coons, Kathryn S. McKinley. PACER: proportional detection of data races. PLDI, 2010.</a:t>
            </a:r>
            <a:endParaRPr lang="zh-CN" alt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2397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lang="en-US" altLang="zh-CN" sz="5400" dirty="0"/>
              <a:t>Evaluation results</a:t>
            </a:r>
            <a:endParaRPr lang="zh-CN" altLang="en-US" sz="5400" dirty="0"/>
          </a:p>
        </p:txBody>
      </p:sp>
      <p:sp>
        <p:nvSpPr>
          <p:cNvPr id="4" name="Slide Number Placeholder 3"/>
          <p:cNvSpPr>
            <a:spLocks noGrp="1"/>
          </p:cNvSpPr>
          <p:nvPr>
            <p:ph type="sldNum" sz="quarter" idx="12"/>
          </p:nvPr>
        </p:nvSpPr>
        <p:spPr/>
        <p:txBody>
          <a:bodyPr/>
          <a:lstStyle/>
          <a:p>
            <a:fld id="{9C78E457-682A-4C5D-A359-2AAE681DBB39}" type="slidenum">
              <a:rPr lang="en-US" smtClean="0"/>
              <a:pPr/>
              <a:t>21</a:t>
            </a:fld>
            <a:endParaRPr lang="en-US"/>
          </a:p>
        </p:txBody>
      </p:sp>
      <p:sp>
        <p:nvSpPr>
          <p:cNvPr id="3" name="TextBox 2">
            <a:extLst>
              <a:ext uri="{FF2B5EF4-FFF2-40B4-BE49-F238E27FC236}">
                <a16:creationId xmlns:a16="http://schemas.microsoft.com/office/drawing/2014/main" id="{FB36D9A0-EEA7-4524-8913-363090537F3E}"/>
              </a:ext>
            </a:extLst>
          </p:cNvPr>
          <p:cNvSpPr txBox="1"/>
          <p:nvPr/>
        </p:nvSpPr>
        <p:spPr>
          <a:xfrm>
            <a:off x="761999" y="1156447"/>
            <a:ext cx="10820401" cy="6478697"/>
          </a:xfrm>
          <a:prstGeom prst="rect">
            <a:avLst/>
          </a:prstGeom>
          <a:noFill/>
        </p:spPr>
        <p:txBody>
          <a:bodyPr wrap="square" rtlCol="0">
            <a:spAutoFit/>
          </a:bodyPr>
          <a:lstStyle/>
          <a:p>
            <a:pPr marL="457200" indent="-457200">
              <a:buFont typeface="Arial" panose="020B0604020202020204" pitchFamily="34" charset="0"/>
              <a:buChar char="•"/>
            </a:pPr>
            <a:r>
              <a:rPr lang="en-US" sz="4000" dirty="0"/>
              <a:t>On average, our analysis:</a:t>
            </a:r>
          </a:p>
          <a:p>
            <a:pPr marL="800100" lvl="1" indent="-342900">
              <a:buFont typeface="+mj-lt"/>
              <a:buAutoNum type="arabicPeriod"/>
            </a:pPr>
            <a:r>
              <a:rPr lang="en-US" sz="3500" dirty="0"/>
              <a:t> </a:t>
            </a:r>
            <a:r>
              <a:rPr lang="en-US" sz="3500" b="1" dirty="0"/>
              <a:t>Fast</a:t>
            </a:r>
            <a:r>
              <a:rPr lang="en-US" sz="3500" dirty="0"/>
              <a:t>: takes </a:t>
            </a:r>
            <a:r>
              <a:rPr lang="en-US" sz="3500" b="1" dirty="0">
                <a:solidFill>
                  <a:srgbClr val="00B050"/>
                </a:solidFill>
              </a:rPr>
              <a:t>13.7 seconds </a:t>
            </a:r>
            <a:r>
              <a:rPr lang="en-US" sz="3500" dirty="0"/>
              <a:t>on average</a:t>
            </a:r>
          </a:p>
          <a:p>
            <a:pPr marL="800100" lvl="1" indent="-342900">
              <a:buFont typeface="+mj-lt"/>
              <a:buAutoNum type="arabicPeriod"/>
            </a:pPr>
            <a:r>
              <a:rPr lang="en-US" sz="3500" dirty="0"/>
              <a:t> </a:t>
            </a:r>
            <a:r>
              <a:rPr lang="en-US" sz="3500" b="1" dirty="0"/>
              <a:t>Precise</a:t>
            </a:r>
          </a:p>
          <a:p>
            <a:pPr marL="1371600" lvl="2" indent="-457200">
              <a:buFont typeface="Arial" panose="020B0604020202020204" pitchFamily="34" charset="0"/>
              <a:buChar char="•"/>
            </a:pPr>
            <a:r>
              <a:rPr lang="en-US" sz="3500" dirty="0"/>
              <a:t>produces </a:t>
            </a:r>
            <a:r>
              <a:rPr lang="en-US" sz="3500" b="1" dirty="0">
                <a:solidFill>
                  <a:schemeClr val="accent2">
                    <a:lumMod val="75000"/>
                  </a:schemeClr>
                </a:solidFill>
              </a:rPr>
              <a:t>2% more </a:t>
            </a:r>
            <a:r>
              <a:rPr lang="en-US" sz="3500" dirty="0"/>
              <a:t>reference paths</a:t>
            </a:r>
          </a:p>
          <a:p>
            <a:pPr marL="1371600" lvl="2" indent="-457200">
              <a:buFont typeface="Arial" panose="020B0604020202020204" pitchFamily="34" charset="0"/>
              <a:buChar char="•"/>
            </a:pPr>
            <a:r>
              <a:rPr lang="en-US" sz="3500" dirty="0"/>
              <a:t>produces </a:t>
            </a:r>
            <a:r>
              <a:rPr lang="en-US" sz="3500" b="1" dirty="0">
                <a:solidFill>
                  <a:schemeClr val="accent2">
                    <a:lumMod val="75000"/>
                  </a:schemeClr>
                </a:solidFill>
              </a:rPr>
              <a:t>30% shorter</a:t>
            </a:r>
            <a:r>
              <a:rPr lang="en-US" sz="3500" dirty="0"/>
              <a:t> reference paths</a:t>
            </a:r>
          </a:p>
          <a:p>
            <a:pPr marL="457200" indent="-457200">
              <a:buFont typeface="Arial" panose="020B0604020202020204" pitchFamily="34" charset="0"/>
              <a:buChar char="•"/>
            </a:pPr>
            <a:r>
              <a:rPr lang="en-US" sz="4000" dirty="0"/>
              <a:t>Our usefulness case study shows that the reported reference paths are very useful to pinpoint root causes</a:t>
            </a:r>
          </a:p>
          <a:p>
            <a:pPr marL="914400" lvl="1" indent="-457200">
              <a:buFont typeface="Arial" panose="020B0604020202020204" pitchFamily="34" charset="0"/>
              <a:buChar char="•"/>
            </a:pPr>
            <a:r>
              <a:rPr lang="en-US" sz="3500" dirty="0"/>
              <a:t>Detailed cases can be found in the paper</a:t>
            </a:r>
          </a:p>
          <a:p>
            <a:pPr marL="342900" indent="-342900">
              <a:buFont typeface="+mj-lt"/>
              <a:buAutoNum type="arabicPeriod"/>
            </a:pPr>
            <a:endParaRPr lang="en-US" sz="4000" dirty="0"/>
          </a:p>
          <a:p>
            <a:pPr marL="342900" indent="-342900">
              <a:buFont typeface="+mj-lt"/>
              <a:buAutoNum type="arabicPeriod"/>
            </a:pPr>
            <a:endParaRPr lang="en-US" sz="4000" dirty="0"/>
          </a:p>
        </p:txBody>
      </p:sp>
    </p:spTree>
    <p:extLst>
      <p:ext uri="{BB962C8B-B14F-4D97-AF65-F5344CB8AC3E}">
        <p14:creationId xmlns:p14="http://schemas.microsoft.com/office/powerpoint/2010/main" val="1148918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lang="en-US" altLang="zh-CN" sz="5400" dirty="0"/>
              <a:t>Conclusions</a:t>
            </a:r>
            <a:endParaRPr lang="zh-CN" altLang="en-US" sz="5400" dirty="0"/>
          </a:p>
        </p:txBody>
      </p:sp>
      <p:sp>
        <p:nvSpPr>
          <p:cNvPr id="4" name="Slide Number Placeholder 3"/>
          <p:cNvSpPr>
            <a:spLocks noGrp="1"/>
          </p:cNvSpPr>
          <p:nvPr>
            <p:ph type="sldNum" sz="quarter" idx="12"/>
          </p:nvPr>
        </p:nvSpPr>
        <p:spPr/>
        <p:txBody>
          <a:bodyPr/>
          <a:lstStyle/>
          <a:p>
            <a:fld id="{9C78E457-682A-4C5D-A359-2AAE681DBB39}" type="slidenum">
              <a:rPr lang="en-US" smtClean="0"/>
              <a:pPr/>
              <a:t>22</a:t>
            </a:fld>
            <a:endParaRPr lang="en-US"/>
          </a:p>
        </p:txBody>
      </p:sp>
      <p:sp>
        <p:nvSpPr>
          <p:cNvPr id="3" name="TextBox 2">
            <a:extLst>
              <a:ext uri="{FF2B5EF4-FFF2-40B4-BE49-F238E27FC236}">
                <a16:creationId xmlns:a16="http://schemas.microsoft.com/office/drawing/2014/main" id="{FB36D9A0-EEA7-4524-8913-363090537F3E}"/>
              </a:ext>
            </a:extLst>
          </p:cNvPr>
          <p:cNvSpPr txBox="1"/>
          <p:nvPr/>
        </p:nvSpPr>
        <p:spPr>
          <a:xfrm>
            <a:off x="762000" y="1143000"/>
            <a:ext cx="10820401" cy="5386090"/>
          </a:xfrm>
          <a:prstGeom prst="rect">
            <a:avLst/>
          </a:prstGeom>
          <a:noFill/>
        </p:spPr>
        <p:txBody>
          <a:bodyPr wrap="square" rtlCol="0">
            <a:spAutoFit/>
          </a:bodyPr>
          <a:lstStyle/>
          <a:p>
            <a:pPr marL="457200" indent="-457200">
              <a:buFont typeface="Arial" panose="020B0604020202020204" pitchFamily="34" charset="0"/>
              <a:buChar char="•"/>
            </a:pPr>
            <a:r>
              <a:rPr lang="en-US" sz="4400" dirty="0"/>
              <a:t>Designed an efficient translation algorithm that statically infers reference paths from calling contexts</a:t>
            </a:r>
          </a:p>
          <a:p>
            <a:pPr marL="457200" indent="-457200">
              <a:buFont typeface="Arial" panose="020B0604020202020204" pitchFamily="34" charset="0"/>
              <a:buChar char="•"/>
            </a:pPr>
            <a:r>
              <a:rPr lang="en-US" sz="4400" dirty="0"/>
              <a:t>Would work as a general framework for a class of interleaved language (A ∩ B) reachability problems</a:t>
            </a:r>
          </a:p>
          <a:p>
            <a:pPr marL="914400" lvl="1" indent="-457200">
              <a:buFont typeface="Arial" panose="020B0604020202020204" pitchFamily="34" charset="0"/>
              <a:buChar char="•"/>
            </a:pPr>
            <a:r>
              <a:rPr lang="en-US" sz="4000" dirty="0"/>
              <a:t>e.g., translation from reference paths to calling contexts</a:t>
            </a:r>
            <a:endParaRPr lang="en-US" sz="4400" dirty="0"/>
          </a:p>
        </p:txBody>
      </p:sp>
    </p:spTree>
    <p:extLst>
      <p:ext uri="{BB962C8B-B14F-4D97-AF65-F5344CB8AC3E}">
        <p14:creationId xmlns:p14="http://schemas.microsoft.com/office/powerpoint/2010/main" val="2298594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dirty="0"/>
              <a:t>Thanks</a:t>
            </a:r>
            <a:endParaRPr lang="zh-CN" altLang="en-US" dirty="0"/>
          </a:p>
        </p:txBody>
      </p:sp>
      <p:sp>
        <p:nvSpPr>
          <p:cNvPr id="3" name="Subtitle 2"/>
          <p:cNvSpPr>
            <a:spLocks noGrp="1"/>
          </p:cNvSpPr>
          <p:nvPr>
            <p:ph type="subTitle" idx="1"/>
          </p:nvPr>
        </p:nvSpPr>
        <p:spPr/>
        <p:txBody>
          <a:bodyPr/>
          <a:lstStyle/>
          <a:p>
            <a:r>
              <a:rPr lang="en-US" altLang="zh-CN" dirty="0"/>
              <a:t>Q&amp;A</a:t>
            </a:r>
            <a:endParaRPr lang="zh-CN" altLang="en-US" dirty="0"/>
          </a:p>
        </p:txBody>
      </p:sp>
    </p:spTree>
    <p:extLst>
      <p:ext uri="{BB962C8B-B14F-4D97-AF65-F5344CB8AC3E}">
        <p14:creationId xmlns:p14="http://schemas.microsoft.com/office/powerpoint/2010/main" val="2894306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2279E-E8F3-467F-A0E1-6B7ACEAE9728}"/>
              </a:ext>
            </a:extLst>
          </p:cNvPr>
          <p:cNvSpPr>
            <a:spLocks noGrp="1"/>
          </p:cNvSpPr>
          <p:nvPr>
            <p:ph type="title"/>
          </p:nvPr>
        </p:nvSpPr>
        <p:spPr>
          <a:xfrm>
            <a:off x="609600" y="152400"/>
            <a:ext cx="10972800" cy="814196"/>
          </a:xfrm>
        </p:spPr>
        <p:txBody>
          <a:bodyPr/>
          <a:lstStyle/>
          <a:p>
            <a:r>
              <a:rPr lang="en-US" sz="6000" dirty="0"/>
              <a:t>Motivation</a:t>
            </a:r>
            <a:endParaRPr lang="en-US" dirty="0"/>
          </a:p>
        </p:txBody>
      </p:sp>
      <p:sp>
        <p:nvSpPr>
          <p:cNvPr id="4" name="Slide Number Placeholder 3">
            <a:extLst>
              <a:ext uri="{FF2B5EF4-FFF2-40B4-BE49-F238E27FC236}">
                <a16:creationId xmlns:a16="http://schemas.microsoft.com/office/drawing/2014/main" id="{9D42CC15-5D91-42B7-B62D-654AA4B9B7B0}"/>
              </a:ext>
            </a:extLst>
          </p:cNvPr>
          <p:cNvSpPr>
            <a:spLocks noGrp="1"/>
          </p:cNvSpPr>
          <p:nvPr>
            <p:ph type="sldNum" sz="quarter" idx="12"/>
          </p:nvPr>
        </p:nvSpPr>
        <p:spPr/>
        <p:txBody>
          <a:bodyPr/>
          <a:lstStyle/>
          <a:p>
            <a:fld id="{9C78E457-682A-4C5D-A359-2AAE681DBB39}" type="slidenum">
              <a:rPr lang="en-US" smtClean="0"/>
              <a:pPr/>
              <a:t>3</a:t>
            </a:fld>
            <a:endParaRPr lang="en-US"/>
          </a:p>
        </p:txBody>
      </p:sp>
      <p:sp>
        <p:nvSpPr>
          <p:cNvPr id="17" name="Rectangle 10">
            <a:extLst>
              <a:ext uri="{FF2B5EF4-FFF2-40B4-BE49-F238E27FC236}">
                <a16:creationId xmlns:a16="http://schemas.microsoft.com/office/drawing/2014/main" id="{2BEF7580-0224-4742-86B0-2057EF4FD948}"/>
              </a:ext>
            </a:extLst>
          </p:cNvPr>
          <p:cNvSpPr>
            <a:spLocks noChangeArrowheads="1"/>
          </p:cNvSpPr>
          <p:nvPr/>
        </p:nvSpPr>
        <p:spPr bwMode="auto">
          <a:xfrm>
            <a:off x="2971800" y="1249635"/>
            <a:ext cx="11838609" cy="553998"/>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21">
            <a:extLst>
              <a:ext uri="{FF2B5EF4-FFF2-40B4-BE49-F238E27FC236}">
                <a16:creationId xmlns:a16="http://schemas.microsoft.com/office/drawing/2014/main" id="{356B8768-AB25-4E77-A8BD-7841CF35A3FC}"/>
              </a:ext>
            </a:extLst>
          </p:cNvPr>
          <p:cNvSpPr/>
          <p:nvPr/>
        </p:nvSpPr>
        <p:spPr>
          <a:xfrm>
            <a:off x="228600" y="1148552"/>
            <a:ext cx="6407549" cy="5509200"/>
          </a:xfrm>
          <a:prstGeom prst="rect">
            <a:avLst/>
          </a:prstGeom>
        </p:spPr>
        <p:txBody>
          <a:bodyPr wrap="square">
            <a:spAutoFit/>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1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runCompare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ISelection</a:t>
            </a:r>
            <a:r>
              <a:rPr lang="en-US" sz="1600" dirty="0">
                <a:ea typeface="Times New Roman" panose="02020603050405020304" pitchFamily="18" charset="0"/>
                <a:cs typeface="Times New Roman" panose="02020603050405020304" pitchFamily="18" charset="0"/>
              </a:rPr>
              <a:t> s){</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2 	</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 input = </a:t>
            </a:r>
            <a:r>
              <a:rPr lang="en-US" sz="1600" dirty="0">
                <a:solidFill>
                  <a:srgbClr val="0000AA"/>
                </a:solidFill>
                <a:ea typeface="Times New Roman" panose="02020603050405020304" pitchFamily="18" charset="0"/>
                <a:cs typeface="Times New Roman" panose="02020603050405020304" pitchFamily="18" charset="0"/>
              </a:rPr>
              <a:t>new</a:t>
            </a:r>
            <a:r>
              <a:rPr lang="en-US" sz="1600" dirty="0">
                <a:ea typeface="Times New Roman" panose="02020603050405020304" pitchFamily="18" charset="0"/>
                <a:cs typeface="Times New Roman" panose="02020603050405020304" pitchFamily="18" charset="0"/>
              </a:rPr>
              <a:t> </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(s);</a:t>
            </a:r>
            <a:r>
              <a:rPr lang="en-US" sz="1600" i="1" dirty="0">
                <a:solidFill>
                  <a:srgbClr val="AAAAAA"/>
                </a:solidFill>
                <a:ea typeface="Times New Roman" panose="02020603050405020304" pitchFamily="18" charset="0"/>
                <a:cs typeface="Times New Roman" panose="02020603050405020304" pitchFamily="18" charset="0"/>
              </a:rPr>
              <a:t>//o2</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3 	</a:t>
            </a:r>
            <a:r>
              <a:rPr lang="en-US" sz="1600" dirty="0" err="1">
                <a:ea typeface="Times New Roman" panose="02020603050405020304" pitchFamily="18" charset="0"/>
                <a:cs typeface="Times New Roman" panose="02020603050405020304" pitchFamily="18" charset="0"/>
              </a:rPr>
              <a:t>openCompareEditorOnPage</a:t>
            </a:r>
            <a:r>
              <a:rPr lang="en-US" sz="1600" dirty="0">
                <a:ea typeface="Times New Roman" panose="02020603050405020304" pitchFamily="18" charset="0"/>
                <a:cs typeface="Times New Roman" panose="02020603050405020304" pitchFamily="18" charset="0"/>
              </a:rPr>
              <a:t>(input, </a:t>
            </a:r>
            <a:r>
              <a:rPr lang="en-US" sz="1600" dirty="0" err="1">
                <a:ea typeface="Times New Roman" panose="02020603050405020304" pitchFamily="18" charset="0"/>
                <a:cs typeface="Times New Roman" panose="02020603050405020304" pitchFamily="18" charset="0"/>
              </a:rPr>
              <a:t>fWorkbenchPage</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4 	</a:t>
            </a:r>
            <a:r>
              <a:rPr lang="en-US" sz="1600" dirty="0" err="1">
                <a:ea typeface="Times New Roman" panose="02020603050405020304" pitchFamily="18" charset="0"/>
                <a:cs typeface="Times New Roman" panose="02020603050405020304" pitchFamily="18" charset="0"/>
              </a:rPr>
              <a:t>useValue</a:t>
            </a:r>
            <a:r>
              <a:rPr lang="en-US" sz="1600" dirty="0">
                <a:ea typeface="Times New Roman" panose="02020603050405020304" pitchFamily="18" charset="0"/>
                <a:cs typeface="Times New Roman" panose="02020603050405020304" pitchFamily="18" charset="0"/>
              </a:rPr>
              <a:t>(input);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5 	... </a:t>
            </a:r>
            <a:r>
              <a:rPr lang="en-US" sz="1600" i="1" dirty="0">
                <a:solidFill>
                  <a:srgbClr val="AAAAAA"/>
                </a:solidFill>
                <a:ea typeface="Times New Roman" panose="02020603050405020304" pitchFamily="18" charset="0"/>
                <a:cs typeface="Times New Roman" panose="02020603050405020304" pitchFamily="18" charset="0"/>
              </a:rPr>
              <a:t>//never use input again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6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7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openCompareEditorOnPage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CompareEditorInput</a:t>
            </a:r>
            <a:r>
              <a:rPr lang="en-US" sz="1600" dirty="0">
                <a:ea typeface="Times New Roman" panose="02020603050405020304" pitchFamily="18" charset="0"/>
                <a:cs typeface="Times New Roman" panose="02020603050405020304" pitchFamily="18" charset="0"/>
              </a:rPr>
              <a:t> 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8 		</a:t>
            </a:r>
            <a:r>
              <a:rPr lang="en-US" sz="1600" dirty="0" err="1">
                <a:ea typeface="Times New Roman" panose="02020603050405020304" pitchFamily="18" charset="0"/>
                <a:cs typeface="Times New Roman" panose="02020603050405020304" pitchFamily="18" charset="0"/>
              </a:rPr>
              <a:t>IWorkbenchPage</a:t>
            </a:r>
            <a:r>
              <a:rPr lang="en-US" sz="1600" dirty="0">
                <a:ea typeface="Times New Roman" panose="02020603050405020304" pitchFamily="18" charset="0"/>
                <a:cs typeface="Times New Roman" panose="02020603050405020304" pitchFamily="18" charset="0"/>
              </a:rPr>
              <a:t> p){</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9 	</a:t>
            </a:r>
            <a:r>
              <a:rPr lang="en-US" sz="1600" dirty="0" err="1">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 info = </a:t>
            </a:r>
            <a:r>
              <a:rPr lang="en-US" sz="1600" dirty="0">
                <a:solidFill>
                  <a:srgbClr val="0000AA"/>
                </a:solidFill>
                <a:ea typeface="Times New Roman" panose="02020603050405020304" pitchFamily="18" charset="0"/>
                <a:cs typeface="Times New Roman" panose="02020603050405020304" pitchFamily="18" charset="0"/>
              </a:rPr>
              <a:t>new</a:t>
            </a:r>
            <a:r>
              <a:rPr lang="en-US" sz="1600" dirty="0">
                <a:ea typeface="Times New Roman" panose="02020603050405020304" pitchFamily="18" charset="0"/>
                <a:cs typeface="Times New Roman" panose="02020603050405020304" pitchFamily="18" charset="0"/>
              </a:rPr>
              <a:t> </a:t>
            </a:r>
            <a:r>
              <a:rPr lang="en-US" sz="1600" dirty="0" err="1">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a:t>
            </a:r>
            <a:r>
              <a:rPr lang="en-US" sz="1600" i="1" dirty="0">
                <a:solidFill>
                  <a:srgbClr val="AAAAAA"/>
                </a:solidFill>
                <a:ea typeface="Times New Roman" panose="02020603050405020304" pitchFamily="18" charset="0"/>
                <a:cs typeface="Times New Roman" panose="02020603050405020304" pitchFamily="18" charset="0"/>
              </a:rPr>
              <a:t>//o9</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10 	</a:t>
            </a:r>
            <a:r>
              <a:rPr lang="en-US" sz="1600" dirty="0" err="1">
                <a:ea typeface="Times New Roman" panose="02020603050405020304" pitchFamily="18" charset="0"/>
                <a:cs typeface="Times New Roman" panose="02020603050405020304" pitchFamily="18" charset="0"/>
              </a:rPr>
              <a:t>info.</a:t>
            </a:r>
            <a:r>
              <a:rPr lang="en-US" sz="1600" dirty="0" err="1">
                <a:solidFill>
                  <a:srgbClr val="1E90FF"/>
                </a:solidFill>
                <a:ea typeface="Times New Roman" panose="02020603050405020304" pitchFamily="18" charset="0"/>
                <a:cs typeface="Times New Roman" panose="02020603050405020304" pitchFamily="18" charset="0"/>
              </a:rPr>
              <a:t>add</a:t>
            </a:r>
            <a:r>
              <a:rPr lang="en-US" sz="1600" dirty="0">
                <a:ea typeface="Times New Roman" panose="02020603050405020304" pitchFamily="18" charset="0"/>
                <a:cs typeface="Times New Roman" panose="02020603050405020304" pitchFamily="18" charset="0"/>
              </a:rPr>
              <a:t>(in); </a:t>
            </a:r>
            <a:r>
              <a:rPr lang="en-US" sz="1600" i="1" dirty="0">
                <a:solidFill>
                  <a:srgbClr val="AAAAAA"/>
                </a:solidFill>
                <a:ea typeface="Times New Roman" panose="02020603050405020304" pitchFamily="18" charset="0"/>
                <a:cs typeface="Times New Roman" panose="02020603050405020304" pitchFamily="18" charset="0"/>
              </a:rPr>
              <a:t>//input is added into an </a:t>
            </a:r>
            <a:r>
              <a:rPr lang="en-US" sz="1600" i="1" dirty="0" err="1">
                <a:solidFill>
                  <a:srgbClr val="AAAAAA"/>
                </a:solidFill>
                <a:ea typeface="Times New Roman" panose="02020603050405020304" pitchFamily="18" charset="0"/>
                <a:cs typeface="Times New Roman" panose="02020603050405020304" pitchFamily="18" charset="0"/>
              </a:rPr>
              <a:t>ArrayList</a:t>
            </a:r>
            <a:r>
              <a:rPr lang="en-US" sz="1600" i="1" dirty="0">
                <a:solidFill>
                  <a:srgbClr val="AAAAAA"/>
                </a:solidFill>
                <a:ea typeface="Times New Roman" panose="02020603050405020304" pitchFamily="18" charset="0"/>
                <a:cs typeface="Times New Roman" panose="02020603050405020304" pitchFamily="18" charset="0"/>
              </a:rPr>
              <a:t> in info</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11 	</a:t>
            </a:r>
            <a:r>
              <a:rPr lang="en-US" sz="1600" dirty="0" err="1">
                <a:ea typeface="Times New Roman" panose="02020603050405020304" pitchFamily="18" charset="0"/>
                <a:cs typeface="Times New Roman" panose="02020603050405020304" pitchFamily="18" charset="0"/>
              </a:rPr>
              <a:t>Editor.</a:t>
            </a:r>
            <a:r>
              <a:rPr lang="en-US" sz="1600" dirty="0" err="1">
                <a:solidFill>
                  <a:srgbClr val="1E90FF"/>
                </a:solidFill>
                <a:ea typeface="Times New Roman" panose="02020603050405020304" pitchFamily="18" charset="0"/>
                <a:cs typeface="Times New Roman" panose="02020603050405020304" pitchFamily="18" charset="0"/>
              </a:rPr>
              <a:t>addHistoryItem</a:t>
            </a:r>
            <a:r>
              <a:rPr lang="en-US" sz="1600" dirty="0">
                <a:ea typeface="Times New Roman" panose="02020603050405020304" pitchFamily="18" charset="0"/>
                <a:cs typeface="Times New Roman" panose="02020603050405020304" pitchFamily="18" charset="0"/>
              </a:rPr>
              <a:t>(info); </a:t>
            </a:r>
            <a:r>
              <a:rPr lang="en-US" sz="1600" i="1" dirty="0">
                <a:solidFill>
                  <a:srgbClr val="AAAAAA"/>
                </a:solidFill>
                <a:ea typeface="Times New Roman" panose="02020603050405020304" pitchFamily="18" charset="0"/>
                <a:cs typeface="Times New Roman" panose="02020603050405020304" pitchFamily="18" charset="0"/>
              </a:rPr>
              <a:t>// info is cached</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12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13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err="1">
                <a:solidFill>
                  <a:srgbClr val="00AA00"/>
                </a:solidFill>
                <a:ea typeface="Times New Roman" panose="02020603050405020304" pitchFamily="18" charset="0"/>
                <a:cs typeface="Times New Roman" panose="02020603050405020304" pitchFamily="18" charset="0"/>
              </a:rPr>
              <a:t>useValue</a:t>
            </a:r>
            <a:r>
              <a:rPr lang="en-US" sz="1600" dirty="0">
                <a:ea typeface="Times New Roman" panose="02020603050405020304" pitchFamily="18" charset="0"/>
                <a:cs typeface="Times New Roman" panose="02020603050405020304" pitchFamily="18" charset="0"/>
              </a:rPr>
              <a:t>(</a:t>
            </a:r>
            <a:r>
              <a:rPr lang="en-US" sz="1600" dirty="0" err="1">
                <a:ea typeface="Times New Roman" panose="02020603050405020304" pitchFamily="18" charset="0"/>
                <a:cs typeface="Times New Roman" panose="02020603050405020304" pitchFamily="18" charset="0"/>
              </a:rPr>
              <a:t>ResourceCompareInput</a:t>
            </a:r>
            <a:r>
              <a:rPr lang="en-US" sz="1600" dirty="0">
                <a:ea typeface="Times New Roman" panose="02020603050405020304" pitchFamily="18" charset="0"/>
                <a:cs typeface="Times New Roman" panose="02020603050405020304" pitchFamily="18" charset="0"/>
              </a:rPr>
              <a:t> in){</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14 	p = </a:t>
            </a:r>
            <a:r>
              <a:rPr lang="en-US" sz="1600" dirty="0" err="1">
                <a:ea typeface="Times New Roman" panose="02020603050405020304" pitchFamily="18" charset="0"/>
                <a:cs typeface="Times New Roman" panose="02020603050405020304" pitchFamily="18" charset="0"/>
              </a:rPr>
              <a:t>in.</a:t>
            </a:r>
            <a:r>
              <a:rPr lang="en-US" sz="1600" dirty="0" err="1">
                <a:solidFill>
                  <a:srgbClr val="1E90FF"/>
                </a:solidFill>
                <a:ea typeface="Times New Roman" panose="02020603050405020304" pitchFamily="18" charset="0"/>
                <a:cs typeface="Times New Roman" panose="02020603050405020304" pitchFamily="18" charset="0"/>
              </a:rPr>
              <a:t>value</a:t>
            </a:r>
            <a:r>
              <a:rPr lang="en-US" sz="1600" dirty="0">
                <a:ea typeface="Times New Roman" panose="02020603050405020304" pitchFamily="18" charset="0"/>
                <a:cs typeface="Times New Roman" panose="02020603050405020304" pitchFamily="18" charset="0"/>
              </a:rPr>
              <a:t>; ...</a:t>
            </a:r>
            <a:r>
              <a:rPr lang="en-US" sz="1600" i="1" dirty="0">
                <a:solidFill>
                  <a:srgbClr val="AAAAAA"/>
                </a:solidFill>
                <a:ea typeface="Times New Roman" panose="02020603050405020304" pitchFamily="18" charset="0"/>
                <a:cs typeface="Times New Roman" panose="02020603050405020304" pitchFamily="18" charset="0"/>
              </a:rPr>
              <a:t>//last use site of o2</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15 }</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16 </a:t>
            </a:r>
            <a:r>
              <a:rPr lang="en-US" sz="1600" dirty="0">
                <a:solidFill>
                  <a:srgbClr val="0000AA"/>
                </a:solidFill>
                <a:ea typeface="Times New Roman" panose="02020603050405020304" pitchFamily="18" charset="0"/>
                <a:cs typeface="Times New Roman" panose="02020603050405020304" pitchFamily="18" charset="0"/>
              </a:rPr>
              <a:t>class</a:t>
            </a:r>
            <a:r>
              <a:rPr lang="en-US" sz="1600" dirty="0">
                <a:ea typeface="Times New Roman" panose="02020603050405020304" pitchFamily="18" charset="0"/>
                <a:cs typeface="Times New Roman" panose="02020603050405020304" pitchFamily="18" charset="0"/>
              </a:rPr>
              <a:t> </a:t>
            </a:r>
            <a:r>
              <a:rPr lang="en-US" sz="1600" u="sng" dirty="0" err="1">
                <a:solidFill>
                  <a:srgbClr val="00AA00"/>
                </a:solidFill>
                <a:ea typeface="Times New Roman" panose="02020603050405020304" pitchFamily="18" charset="0"/>
                <a:cs typeface="Times New Roman" panose="02020603050405020304" pitchFamily="18" charset="0"/>
              </a:rPr>
              <a:t>NavigationHistory</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17        </a:t>
            </a:r>
            <a:r>
              <a:rPr lang="en-US" sz="1600" dirty="0">
                <a:solidFill>
                  <a:srgbClr val="00AAAA"/>
                </a:solidFill>
                <a:ea typeface="Times New Roman" panose="02020603050405020304" pitchFamily="18" charset="0"/>
                <a:cs typeface="Times New Roman" panose="02020603050405020304" pitchFamily="18" charset="0"/>
              </a:rPr>
              <a:t>void</a:t>
            </a:r>
            <a:r>
              <a:rPr lang="en-US" sz="1600" dirty="0">
                <a:ea typeface="Times New Roman" panose="02020603050405020304" pitchFamily="18" charset="0"/>
                <a:cs typeface="Times New Roman" panose="02020603050405020304" pitchFamily="18" charset="0"/>
              </a:rPr>
              <a:t> </a:t>
            </a:r>
            <a:r>
              <a:rPr lang="en-US" sz="1600" dirty="0">
                <a:solidFill>
                  <a:srgbClr val="00AA00"/>
                </a:solidFill>
                <a:ea typeface="Times New Roman" panose="02020603050405020304" pitchFamily="18" charset="0"/>
                <a:cs typeface="Times New Roman" panose="02020603050405020304" pitchFamily="18" charset="0"/>
              </a:rPr>
              <a:t>add</a:t>
            </a:r>
            <a:r>
              <a:rPr lang="en-US" sz="1600" dirty="0">
                <a:ea typeface="Times New Roman" panose="02020603050405020304" pitchFamily="18" charset="0"/>
                <a:cs typeface="Times New Roman" panose="02020603050405020304" pitchFamily="18" charset="0"/>
              </a:rPr>
              <a:t>(Object obj){</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18 		Object[] </a:t>
            </a:r>
            <a:r>
              <a:rPr lang="en-US" sz="1600" dirty="0" err="1">
                <a:ea typeface="Times New Roman" panose="02020603050405020304" pitchFamily="18" charset="0"/>
                <a:cs typeface="Times New Roman" panose="02020603050405020304" pitchFamily="18" charset="0"/>
              </a:rPr>
              <a:t>tmp</a:t>
            </a:r>
            <a:r>
              <a:rPr lang="en-US" sz="1600" dirty="0">
                <a:ea typeface="Times New Roman" panose="02020603050405020304" pitchFamily="18" charset="0"/>
                <a:cs typeface="Times New Roman" panose="02020603050405020304" pitchFamily="18" charset="0"/>
              </a:rPr>
              <a:t> = </a:t>
            </a:r>
            <a:r>
              <a:rPr lang="en-US" sz="1600" dirty="0" err="1">
                <a:solidFill>
                  <a:srgbClr val="0000AA"/>
                </a:solidFill>
                <a:ea typeface="Times New Roman" panose="02020603050405020304" pitchFamily="18" charset="0"/>
                <a:cs typeface="Times New Roman" panose="02020603050405020304" pitchFamily="18" charset="0"/>
              </a:rPr>
              <a:t>this</a:t>
            </a:r>
            <a:r>
              <a:rPr lang="en-US" sz="1600" dirty="0" err="1">
                <a:ea typeface="Times New Roman" panose="02020603050405020304" pitchFamily="18" charset="0"/>
                <a:cs typeface="Times New Roman" panose="02020603050405020304" pitchFamily="18" charset="0"/>
              </a:rPr>
              <a:t>.</a:t>
            </a:r>
            <a:r>
              <a:rPr lang="en-US" sz="1600" dirty="0" err="1">
                <a:solidFill>
                  <a:srgbClr val="1E90FF"/>
                </a:solidFill>
                <a:ea typeface="Times New Roman" panose="02020603050405020304" pitchFamily="18" charset="0"/>
                <a:cs typeface="Times New Roman" panose="02020603050405020304" pitchFamily="18" charset="0"/>
              </a:rPr>
              <a:t>array</a:t>
            </a:r>
            <a:r>
              <a:rPr lang="en-US" sz="1600" dirty="0">
                <a:ea typeface="Times New Roman" panose="02020603050405020304" pitchFamily="18" charset="0"/>
                <a:cs typeface="Times New Roman" panose="02020603050405020304" pitchFamily="18" charset="0"/>
              </a:rPr>
              <a:t>;</a:t>
            </a:r>
            <a:endParaRPr lang="en-US" sz="1600" dirty="0">
              <a:ea typeface="DengXian" panose="02010600030101010101" pitchFamily="2" charset="-122"/>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19 		</a:t>
            </a:r>
            <a:r>
              <a:rPr lang="en-US" sz="1600" dirty="0" err="1">
                <a:ea typeface="Times New Roman" panose="02020603050405020304" pitchFamily="18" charset="0"/>
                <a:cs typeface="Times New Roman" panose="02020603050405020304" pitchFamily="18" charset="0"/>
              </a:rPr>
              <a:t>tmp</a:t>
            </a:r>
            <a:r>
              <a:rPr lang="en-US" sz="1600" dirty="0">
                <a:ea typeface="Times New Roman" panose="02020603050405020304" pitchFamily="18" charset="0"/>
                <a:cs typeface="Times New Roman" panose="02020603050405020304" pitchFamily="18" charset="0"/>
              </a:rPr>
              <a:t>[...] = obj;</a:t>
            </a:r>
            <a:endParaRPr lang="en-US" sz="1600" dirty="0">
              <a:ea typeface="DengXian" panose="02010600030101010101" pitchFamily="2" charset="-122"/>
              <a:cs typeface="Times New Roman" panose="02020603050405020304" pitchFamily="18" charset="0"/>
            </a:endParaRPr>
          </a:p>
          <a:p>
            <a:pPr marL="342900" indent="-342900">
              <a:buAutoNum type="arabicPlain" startAt="2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    }</a:t>
            </a:r>
          </a:p>
          <a:p>
            <a:pPr marL="342900" indent="-342900">
              <a:buAutoNum type="arabicPlain" startAt="2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DengXian" panose="02010600030101010101" pitchFamily="2" charset="-122"/>
                <a:cs typeface="Times New Roman" panose="02020603050405020304" pitchFamily="18" charset="0"/>
              </a:rPr>
              <a:t>   Object[] array = </a:t>
            </a:r>
            <a:r>
              <a:rPr lang="en-US" sz="1600" dirty="0">
                <a:solidFill>
                  <a:srgbClr val="0000AA"/>
                </a:solidFill>
                <a:cs typeface="Times New Roman" panose="02020603050405020304" pitchFamily="18" charset="0"/>
              </a:rPr>
              <a:t>new</a:t>
            </a:r>
            <a:r>
              <a:rPr lang="en-US" sz="1600" dirty="0">
                <a:ea typeface="DengXian" panose="02010600030101010101" pitchFamily="2" charset="-122"/>
                <a:cs typeface="Times New Roman" panose="02020603050405020304" pitchFamily="18" charset="0"/>
              </a:rPr>
              <a:t> Object[…]; </a:t>
            </a:r>
            <a:r>
              <a:rPr lang="en-US" sz="1600" dirty="0">
                <a:solidFill>
                  <a:schemeClr val="bg1">
                    <a:lumMod val="75000"/>
                  </a:schemeClr>
                </a:solidFill>
                <a:ea typeface="DengXian" panose="02010600030101010101" pitchFamily="2" charset="-122"/>
                <a:cs typeface="Times New Roman" panose="02020603050405020304" pitchFamily="18" charset="0"/>
              </a:rPr>
              <a:t>//o21</a:t>
            </a:r>
            <a:endParaRPr lang="en-US" sz="1600" dirty="0">
              <a:solidFill>
                <a:schemeClr val="bg1">
                  <a:lumMod val="75000"/>
                </a:schemeClr>
              </a:solidFill>
              <a:ea typeface="Times New Roman" panose="02020603050405020304" pitchFamily="18" charset="0"/>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ea typeface="Times New Roman" panose="02020603050405020304" pitchFamily="18" charset="0"/>
                <a:cs typeface="Times New Roman" panose="02020603050405020304" pitchFamily="18" charset="0"/>
              </a:rPr>
              <a:t>22 }</a:t>
            </a:r>
            <a:endParaRPr lang="en-US" sz="1600" dirty="0">
              <a:effectLst/>
              <a:ea typeface="DengXian" panose="02010600030101010101" pitchFamily="2" charset="-122"/>
              <a:cs typeface="Times New Roman" panose="02020603050405020304" pitchFamily="18" charset="0"/>
            </a:endParaRPr>
          </a:p>
        </p:txBody>
      </p:sp>
      <p:sp>
        <p:nvSpPr>
          <p:cNvPr id="23" name="TextBox 22">
            <a:extLst>
              <a:ext uri="{FF2B5EF4-FFF2-40B4-BE49-F238E27FC236}">
                <a16:creationId xmlns:a16="http://schemas.microsoft.com/office/drawing/2014/main" id="{B5BC6EF7-2D41-4077-A277-A9CE045A6B07}"/>
              </a:ext>
            </a:extLst>
          </p:cNvPr>
          <p:cNvSpPr txBox="1"/>
          <p:nvPr/>
        </p:nvSpPr>
        <p:spPr>
          <a:xfrm>
            <a:off x="4953000" y="5008200"/>
            <a:ext cx="3095980" cy="1200329"/>
          </a:xfrm>
          <a:prstGeom prst="rect">
            <a:avLst/>
          </a:prstGeom>
          <a:noFill/>
        </p:spPr>
        <p:txBody>
          <a:bodyPr wrap="square" rtlCol="0">
            <a:spAutoFit/>
          </a:bodyPr>
          <a:lstStyle/>
          <a:p>
            <a:r>
              <a:rPr lang="en-US" sz="2400" dirty="0">
                <a:solidFill>
                  <a:schemeClr val="tx2">
                    <a:lumMod val="75000"/>
                  </a:schemeClr>
                </a:solidFill>
              </a:rPr>
              <a:t>Call stack:</a:t>
            </a:r>
          </a:p>
          <a:p>
            <a:r>
              <a:rPr lang="en-US" sz="2400" dirty="0">
                <a:solidFill>
                  <a:schemeClr val="tx2">
                    <a:lumMod val="75000"/>
                  </a:schemeClr>
                </a:solidFill>
              </a:rPr>
              <a:t>at </a:t>
            </a:r>
            <a:r>
              <a:rPr lang="en-US" sz="2400" dirty="0" err="1">
                <a:solidFill>
                  <a:schemeClr val="tx2">
                    <a:lumMod val="75000"/>
                  </a:schemeClr>
                </a:solidFill>
              </a:rPr>
              <a:t>useValue</a:t>
            </a:r>
            <a:r>
              <a:rPr lang="en-US" sz="2400" dirty="0">
                <a:solidFill>
                  <a:schemeClr val="tx2">
                    <a:lumMod val="75000"/>
                  </a:schemeClr>
                </a:solidFill>
              </a:rPr>
              <a:t>(): line 14</a:t>
            </a:r>
          </a:p>
          <a:p>
            <a:r>
              <a:rPr lang="en-US" sz="2400" dirty="0">
                <a:solidFill>
                  <a:schemeClr val="tx2">
                    <a:lumMod val="75000"/>
                  </a:schemeClr>
                </a:solidFill>
              </a:rPr>
              <a:t>at </a:t>
            </a:r>
            <a:r>
              <a:rPr lang="en-US" sz="2400" dirty="0" err="1">
                <a:solidFill>
                  <a:schemeClr val="tx2">
                    <a:lumMod val="75000"/>
                  </a:schemeClr>
                </a:solidFill>
              </a:rPr>
              <a:t>runCompare</a:t>
            </a:r>
            <a:r>
              <a:rPr lang="en-US" sz="2400" dirty="0">
                <a:solidFill>
                  <a:schemeClr val="tx2">
                    <a:lumMod val="75000"/>
                  </a:schemeClr>
                </a:solidFill>
              </a:rPr>
              <a:t>(): line 4</a:t>
            </a:r>
          </a:p>
        </p:txBody>
      </p:sp>
      <p:sp>
        <p:nvSpPr>
          <p:cNvPr id="3" name="Rectangle: Rounded Corners 2">
            <a:extLst>
              <a:ext uri="{FF2B5EF4-FFF2-40B4-BE49-F238E27FC236}">
                <a16:creationId xmlns:a16="http://schemas.microsoft.com/office/drawing/2014/main" id="{9BF68BED-4DF0-4BC9-BC56-98127292411A}"/>
              </a:ext>
            </a:extLst>
          </p:cNvPr>
          <p:cNvSpPr/>
          <p:nvPr/>
        </p:nvSpPr>
        <p:spPr>
          <a:xfrm>
            <a:off x="2895600" y="1418374"/>
            <a:ext cx="3740549" cy="258026"/>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68DB9B61-C882-4B56-9939-8ABAFC524C6A}"/>
              </a:ext>
            </a:extLst>
          </p:cNvPr>
          <p:cNvSpPr/>
          <p:nvPr/>
        </p:nvSpPr>
        <p:spPr>
          <a:xfrm>
            <a:off x="3200400" y="1699689"/>
            <a:ext cx="567262" cy="258026"/>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EAA181A4-0D01-4A58-9906-44F31D22C6B0}"/>
              </a:ext>
            </a:extLst>
          </p:cNvPr>
          <p:cNvSpPr/>
          <p:nvPr/>
        </p:nvSpPr>
        <p:spPr>
          <a:xfrm>
            <a:off x="1652410" y="1941594"/>
            <a:ext cx="691442" cy="258026"/>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FF8E23BD-21C4-431C-B961-E1BD922E1B64}"/>
              </a:ext>
            </a:extLst>
          </p:cNvPr>
          <p:cNvSpPr/>
          <p:nvPr/>
        </p:nvSpPr>
        <p:spPr>
          <a:xfrm>
            <a:off x="838200" y="3398622"/>
            <a:ext cx="1142208" cy="258026"/>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A362BF95-BBD2-49D7-AA72-CC19A79D99F6}"/>
              </a:ext>
            </a:extLst>
          </p:cNvPr>
          <p:cNvSpPr/>
          <p:nvPr/>
        </p:nvSpPr>
        <p:spPr>
          <a:xfrm>
            <a:off x="853965" y="3636890"/>
            <a:ext cx="3740549" cy="258026"/>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61578BB2-2478-48C8-A38C-200F10B8C9E8}"/>
              </a:ext>
            </a:extLst>
          </p:cNvPr>
          <p:cNvGrpSpPr/>
          <p:nvPr/>
        </p:nvGrpSpPr>
        <p:grpSpPr>
          <a:xfrm>
            <a:off x="7337714" y="1381496"/>
            <a:ext cx="4538158" cy="3689184"/>
            <a:chOff x="7337714" y="1381496"/>
            <a:chExt cx="4538158" cy="3689184"/>
          </a:xfrm>
        </p:grpSpPr>
        <p:sp>
          <p:nvSpPr>
            <p:cNvPr id="10" name="TextBox 9">
              <a:extLst>
                <a:ext uri="{FF2B5EF4-FFF2-40B4-BE49-F238E27FC236}">
                  <a16:creationId xmlns:a16="http://schemas.microsoft.com/office/drawing/2014/main" id="{3F08D20A-2015-467F-A348-CF7238370817}"/>
                </a:ext>
              </a:extLst>
            </p:cNvPr>
            <p:cNvSpPr txBox="1"/>
            <p:nvPr/>
          </p:nvSpPr>
          <p:spPr>
            <a:xfrm>
              <a:off x="7815015" y="2014581"/>
              <a:ext cx="893192" cy="461665"/>
            </a:xfrm>
            <a:prstGeom prst="rect">
              <a:avLst/>
            </a:prstGeom>
            <a:ln cap="rnd"/>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a:solidFill>
                    <a:schemeClr val="tx2">
                      <a:lumMod val="75000"/>
                    </a:schemeClr>
                  </a:solidFill>
                </a:rPr>
                <a:t>obj9</a:t>
              </a:r>
              <a:endParaRPr lang="en-US" sz="2000" dirty="0">
                <a:solidFill>
                  <a:schemeClr val="tx2">
                    <a:lumMod val="75000"/>
                  </a:schemeClr>
                </a:solidFill>
              </a:endParaRPr>
            </a:p>
          </p:txBody>
        </p:sp>
        <p:sp>
          <p:nvSpPr>
            <p:cNvPr id="11" name="TextBox 10">
              <a:extLst>
                <a:ext uri="{FF2B5EF4-FFF2-40B4-BE49-F238E27FC236}">
                  <a16:creationId xmlns:a16="http://schemas.microsoft.com/office/drawing/2014/main" id="{0994FEA7-59D2-475C-9E9B-60124F494EC9}"/>
                </a:ext>
              </a:extLst>
            </p:cNvPr>
            <p:cNvSpPr txBox="1"/>
            <p:nvPr/>
          </p:nvSpPr>
          <p:spPr>
            <a:xfrm>
              <a:off x="7815015" y="3301238"/>
              <a:ext cx="893193"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n-US" sz="2400" dirty="0">
                  <a:solidFill>
                    <a:schemeClr val="tx2">
                      <a:lumMod val="75000"/>
                    </a:schemeClr>
                  </a:solidFill>
                </a:rPr>
                <a:t>obj21</a:t>
              </a:r>
              <a:endParaRPr lang="en-US" sz="2000" dirty="0">
                <a:solidFill>
                  <a:schemeClr val="tx2">
                    <a:lumMod val="75000"/>
                  </a:schemeClr>
                </a:solidFill>
              </a:endParaRPr>
            </a:p>
          </p:txBody>
        </p:sp>
        <p:cxnSp>
          <p:nvCxnSpPr>
            <p:cNvPr id="12" name="Straight Arrow Connector 11">
              <a:extLst>
                <a:ext uri="{FF2B5EF4-FFF2-40B4-BE49-F238E27FC236}">
                  <a16:creationId xmlns:a16="http://schemas.microsoft.com/office/drawing/2014/main" id="{3E3533DD-C349-41BD-B992-FB949B01503B}"/>
                </a:ext>
              </a:extLst>
            </p:cNvPr>
            <p:cNvCxnSpPr>
              <a:cxnSpLocks/>
              <a:stCxn id="10" idx="2"/>
              <a:endCxn id="11" idx="0"/>
            </p:cNvCxnSpPr>
            <p:nvPr/>
          </p:nvCxnSpPr>
          <p:spPr>
            <a:xfrm>
              <a:off x="8261611" y="2476246"/>
              <a:ext cx="1" cy="82499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5D6ECC3C-C44E-467F-9274-553938E075C4}"/>
                </a:ext>
              </a:extLst>
            </p:cNvPr>
            <p:cNvSpPr txBox="1"/>
            <p:nvPr/>
          </p:nvSpPr>
          <p:spPr>
            <a:xfrm>
              <a:off x="8242811" y="2619301"/>
              <a:ext cx="397866" cy="461665"/>
            </a:xfrm>
            <a:prstGeom prst="rect">
              <a:avLst/>
            </a:prstGeom>
            <a:noFill/>
          </p:spPr>
          <p:txBody>
            <a:bodyPr wrap="none" rtlCol="0">
              <a:spAutoFit/>
            </a:bodyPr>
            <a:lstStyle/>
            <a:p>
              <a:pPr algn="ctr"/>
              <a:r>
                <a:rPr lang="en-US" sz="2400" dirty="0">
                  <a:solidFill>
                    <a:schemeClr val="tx2">
                      <a:lumMod val="75000"/>
                    </a:schemeClr>
                  </a:solidFill>
                </a:rPr>
                <a:t>…</a:t>
              </a:r>
            </a:p>
          </p:txBody>
        </p:sp>
        <p:sp>
          <p:nvSpPr>
            <p:cNvPr id="9" name="TextBox 8">
              <a:extLst>
                <a:ext uri="{FF2B5EF4-FFF2-40B4-BE49-F238E27FC236}">
                  <a16:creationId xmlns:a16="http://schemas.microsoft.com/office/drawing/2014/main" id="{BC63510C-0615-43AC-A0E4-81D4B9EF65B8}"/>
                </a:ext>
              </a:extLst>
            </p:cNvPr>
            <p:cNvSpPr txBox="1"/>
            <p:nvPr/>
          </p:nvSpPr>
          <p:spPr>
            <a:xfrm>
              <a:off x="7337714" y="1381496"/>
              <a:ext cx="3043590" cy="523220"/>
            </a:xfrm>
            <a:prstGeom prst="rect">
              <a:avLst/>
            </a:prstGeom>
            <a:noFill/>
          </p:spPr>
          <p:txBody>
            <a:bodyPr wrap="none" rtlCol="0">
              <a:spAutoFit/>
            </a:bodyPr>
            <a:lstStyle/>
            <a:p>
              <a:r>
                <a:rPr lang="en-US" sz="2800" dirty="0">
                  <a:solidFill>
                    <a:schemeClr val="tx2">
                      <a:lumMod val="75000"/>
                    </a:schemeClr>
                  </a:solidFill>
                </a:rPr>
                <a:t>The reference path:</a:t>
              </a:r>
            </a:p>
          </p:txBody>
        </p:sp>
        <p:sp>
          <p:nvSpPr>
            <p:cNvPr id="20" name="TextBox 19">
              <a:extLst>
                <a:ext uri="{FF2B5EF4-FFF2-40B4-BE49-F238E27FC236}">
                  <a16:creationId xmlns:a16="http://schemas.microsoft.com/office/drawing/2014/main" id="{ABE68DBB-F0F2-4961-9381-E4E590335AA8}"/>
                </a:ext>
              </a:extLst>
            </p:cNvPr>
            <p:cNvSpPr txBox="1"/>
            <p:nvPr/>
          </p:nvSpPr>
          <p:spPr>
            <a:xfrm>
              <a:off x="7815014" y="4609015"/>
              <a:ext cx="893191"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a:solidFill>
                    <a:schemeClr val="tx2">
                      <a:lumMod val="75000"/>
                    </a:schemeClr>
                  </a:solidFill>
                </a:rPr>
                <a:t>obj2</a:t>
              </a:r>
              <a:endParaRPr lang="en-US" sz="2000" dirty="0">
                <a:solidFill>
                  <a:schemeClr val="tx2">
                    <a:lumMod val="75000"/>
                  </a:schemeClr>
                </a:solidFill>
              </a:endParaRPr>
            </a:p>
          </p:txBody>
        </p:sp>
        <p:cxnSp>
          <p:nvCxnSpPr>
            <p:cNvPr id="21" name="Straight Arrow Connector 20">
              <a:extLst>
                <a:ext uri="{FF2B5EF4-FFF2-40B4-BE49-F238E27FC236}">
                  <a16:creationId xmlns:a16="http://schemas.microsoft.com/office/drawing/2014/main" id="{3D47661A-6C7F-463E-A086-054B3610A7BC}"/>
                </a:ext>
              </a:extLst>
            </p:cNvPr>
            <p:cNvCxnSpPr>
              <a:cxnSpLocks/>
              <a:endCxn id="20" idx="0"/>
            </p:cNvCxnSpPr>
            <p:nvPr/>
          </p:nvCxnSpPr>
          <p:spPr>
            <a:xfrm flipH="1">
              <a:off x="8261610" y="3784023"/>
              <a:ext cx="2" cy="82499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9DB1DA7F-4932-474F-B36C-E548EF810B07}"/>
                </a:ext>
              </a:extLst>
            </p:cNvPr>
            <p:cNvSpPr txBox="1"/>
            <p:nvPr/>
          </p:nvSpPr>
          <p:spPr>
            <a:xfrm>
              <a:off x="8229673" y="3928967"/>
              <a:ext cx="397866" cy="461665"/>
            </a:xfrm>
            <a:prstGeom prst="rect">
              <a:avLst/>
            </a:prstGeom>
            <a:noFill/>
          </p:spPr>
          <p:txBody>
            <a:bodyPr wrap="none" rtlCol="0">
              <a:spAutoFit/>
            </a:bodyPr>
            <a:lstStyle/>
            <a:p>
              <a:pPr algn="ctr"/>
              <a:r>
                <a:rPr lang="en-US" sz="2400" dirty="0">
                  <a:solidFill>
                    <a:schemeClr val="tx2">
                      <a:lumMod val="75000"/>
                    </a:schemeClr>
                  </a:solidFill>
                </a:rPr>
                <a:t>…</a:t>
              </a:r>
            </a:p>
          </p:txBody>
        </p:sp>
        <p:sp>
          <p:nvSpPr>
            <p:cNvPr id="26" name="TextBox 25">
              <a:extLst>
                <a:ext uri="{FF2B5EF4-FFF2-40B4-BE49-F238E27FC236}">
                  <a16:creationId xmlns:a16="http://schemas.microsoft.com/office/drawing/2014/main" id="{28FF7ED0-DB94-46C9-9341-DA93627F16D3}"/>
                </a:ext>
              </a:extLst>
            </p:cNvPr>
            <p:cNvSpPr txBox="1"/>
            <p:nvPr/>
          </p:nvSpPr>
          <p:spPr>
            <a:xfrm>
              <a:off x="8727007" y="2033729"/>
              <a:ext cx="2405338" cy="461665"/>
            </a:xfrm>
            <a:prstGeom prst="rect">
              <a:avLst/>
            </a:prstGeom>
            <a:noFill/>
          </p:spPr>
          <p:txBody>
            <a:bodyPr wrap="none" rtlCol="0">
              <a:spAutoFit/>
            </a:bodyPr>
            <a:lstStyle/>
            <a:p>
              <a:r>
                <a:rPr lang="en-US" sz="2400" dirty="0" err="1">
                  <a:solidFill>
                    <a:schemeClr val="tx2">
                      <a:lumMod val="75000"/>
                    </a:schemeClr>
                  </a:solidFill>
                </a:rPr>
                <a:t>NavigationHistory</a:t>
              </a:r>
              <a:endParaRPr lang="en-US" sz="2400" dirty="0">
                <a:solidFill>
                  <a:schemeClr val="tx2">
                    <a:lumMod val="75000"/>
                  </a:schemeClr>
                </a:solidFill>
              </a:endParaRPr>
            </a:p>
          </p:txBody>
        </p:sp>
        <p:sp>
          <p:nvSpPr>
            <p:cNvPr id="27" name="TextBox 26">
              <a:extLst>
                <a:ext uri="{FF2B5EF4-FFF2-40B4-BE49-F238E27FC236}">
                  <a16:creationId xmlns:a16="http://schemas.microsoft.com/office/drawing/2014/main" id="{F642F688-FC71-4C07-B1B7-BE3C40E2D62E}"/>
                </a:ext>
              </a:extLst>
            </p:cNvPr>
            <p:cNvSpPr txBox="1"/>
            <p:nvPr/>
          </p:nvSpPr>
          <p:spPr>
            <a:xfrm>
              <a:off x="8719124" y="3309675"/>
              <a:ext cx="1199367" cy="461665"/>
            </a:xfrm>
            <a:prstGeom prst="rect">
              <a:avLst/>
            </a:prstGeom>
            <a:noFill/>
          </p:spPr>
          <p:txBody>
            <a:bodyPr wrap="none" rtlCol="0">
              <a:spAutoFit/>
            </a:bodyPr>
            <a:lstStyle/>
            <a:p>
              <a:r>
                <a:rPr lang="en-US" sz="2400" dirty="0">
                  <a:solidFill>
                    <a:schemeClr val="tx2">
                      <a:lumMod val="75000"/>
                    </a:schemeClr>
                  </a:solidFill>
                </a:rPr>
                <a:t>Object[]</a:t>
              </a:r>
            </a:p>
          </p:txBody>
        </p:sp>
        <p:sp>
          <p:nvSpPr>
            <p:cNvPr id="28" name="TextBox 27">
              <a:extLst>
                <a:ext uri="{FF2B5EF4-FFF2-40B4-BE49-F238E27FC236}">
                  <a16:creationId xmlns:a16="http://schemas.microsoft.com/office/drawing/2014/main" id="{DF96857A-0E22-4300-8CD0-6C9E530BE82D}"/>
                </a:ext>
              </a:extLst>
            </p:cNvPr>
            <p:cNvSpPr txBox="1"/>
            <p:nvPr/>
          </p:nvSpPr>
          <p:spPr>
            <a:xfrm>
              <a:off x="8742770" y="4602437"/>
              <a:ext cx="3133102" cy="461665"/>
            </a:xfrm>
            <a:prstGeom prst="rect">
              <a:avLst/>
            </a:prstGeom>
            <a:noFill/>
          </p:spPr>
          <p:txBody>
            <a:bodyPr wrap="none" rtlCol="0">
              <a:spAutoFit/>
            </a:bodyPr>
            <a:lstStyle/>
            <a:p>
              <a:r>
                <a:rPr lang="en-US" sz="2400" dirty="0" err="1">
                  <a:solidFill>
                    <a:schemeClr val="tx2">
                      <a:lumMod val="75000"/>
                    </a:schemeClr>
                  </a:solidFill>
                </a:rPr>
                <a:t>ResourceCompareInput</a:t>
              </a:r>
              <a:endParaRPr lang="en-US" sz="2400" dirty="0">
                <a:solidFill>
                  <a:schemeClr val="tx2">
                    <a:lumMod val="75000"/>
                  </a:schemeClr>
                </a:solidFill>
              </a:endParaRPr>
            </a:p>
          </p:txBody>
        </p:sp>
      </p:grpSp>
      <p:sp>
        <p:nvSpPr>
          <p:cNvPr id="29" name="Rectangle: Rounded Corners 28">
            <a:extLst>
              <a:ext uri="{FF2B5EF4-FFF2-40B4-BE49-F238E27FC236}">
                <a16:creationId xmlns:a16="http://schemas.microsoft.com/office/drawing/2014/main" id="{719E4CF5-092E-4FA5-9B60-4FAE500F919B}"/>
              </a:ext>
            </a:extLst>
          </p:cNvPr>
          <p:cNvSpPr/>
          <p:nvPr/>
        </p:nvSpPr>
        <p:spPr>
          <a:xfrm>
            <a:off x="4786895" y="5493806"/>
            <a:ext cx="3028119" cy="258026"/>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2E2A0D91-0719-41CD-81DC-75793453679F}"/>
              </a:ext>
            </a:extLst>
          </p:cNvPr>
          <p:cNvSpPr/>
          <p:nvPr/>
        </p:nvSpPr>
        <p:spPr>
          <a:xfrm>
            <a:off x="4786895" y="5847430"/>
            <a:ext cx="3262085" cy="258026"/>
          </a:xfrm>
          <a:prstGeom prst="round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B8436F63-2800-4AD5-B81B-305CE78D9FE1}"/>
              </a:ext>
            </a:extLst>
          </p:cNvPr>
          <p:cNvSpPr/>
          <p:nvPr/>
        </p:nvSpPr>
        <p:spPr>
          <a:xfrm>
            <a:off x="316128" y="4390682"/>
            <a:ext cx="3740549" cy="258026"/>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043C3D85-05DF-4DDC-BDB3-D1E7841A386B}"/>
              </a:ext>
            </a:extLst>
          </p:cNvPr>
          <p:cNvSpPr/>
          <p:nvPr/>
        </p:nvSpPr>
        <p:spPr>
          <a:xfrm>
            <a:off x="316127" y="1954832"/>
            <a:ext cx="3740549" cy="258026"/>
          </a:xfrm>
          <a:prstGeom prst="round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a16="http://schemas.microsoft.com/office/drawing/2014/main" id="{A352057C-8113-48CE-878E-7B0E4242AB83}"/>
              </a:ext>
            </a:extLst>
          </p:cNvPr>
          <p:cNvSpPr/>
          <p:nvPr/>
        </p:nvSpPr>
        <p:spPr>
          <a:xfrm>
            <a:off x="2916620" y="1424565"/>
            <a:ext cx="3740549" cy="258026"/>
          </a:xfrm>
          <a:prstGeom prst="round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1FA26361-F3D0-46A7-A99F-C646FDFEE627}"/>
              </a:ext>
            </a:extLst>
          </p:cNvPr>
          <p:cNvSpPr/>
          <p:nvPr/>
        </p:nvSpPr>
        <p:spPr>
          <a:xfrm>
            <a:off x="316126" y="4387117"/>
            <a:ext cx="3740549" cy="258026"/>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8423B228-2E5A-43E5-9706-749A8ABD4252}"/>
              </a:ext>
            </a:extLst>
          </p:cNvPr>
          <p:cNvSpPr/>
          <p:nvPr/>
        </p:nvSpPr>
        <p:spPr>
          <a:xfrm>
            <a:off x="835775" y="3404059"/>
            <a:ext cx="1142208" cy="258026"/>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697F92AF-3370-4AB1-B775-04C042D21136}"/>
              </a:ext>
            </a:extLst>
          </p:cNvPr>
          <p:cNvSpPr/>
          <p:nvPr/>
        </p:nvSpPr>
        <p:spPr>
          <a:xfrm>
            <a:off x="851540" y="3642327"/>
            <a:ext cx="3740549" cy="258026"/>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272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6"/>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3"/>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8"/>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9"/>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xit" presetSubtype="0" fill="hold" grpId="1" nodeType="withEffect">
                                  <p:stCondLst>
                                    <p:cond delay="0"/>
                                  </p:stCondLst>
                                  <p:childTnLst>
                                    <p:set>
                                      <p:cBhvr>
                                        <p:cTn id="42" dur="1" fill="hold">
                                          <p:stCondLst>
                                            <p:cond delay="0"/>
                                          </p:stCondLst>
                                        </p:cTn>
                                        <p:tgtEl>
                                          <p:spTgt spid="33"/>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3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29"/>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34"/>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30"/>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32"/>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 grpId="0" animBg="1"/>
      <p:bldP spid="3" grpId="1" animBg="1"/>
      <p:bldP spid="16" grpId="0" animBg="1"/>
      <p:bldP spid="16" grpId="1" animBg="1"/>
      <p:bldP spid="18" grpId="0" animBg="1"/>
      <p:bldP spid="18" grpId="1" animBg="1"/>
      <p:bldP spid="19" grpId="0" animBg="1"/>
      <p:bldP spid="19" grpId="1" animBg="1"/>
      <p:bldP spid="25" grpId="0" animBg="1"/>
      <p:bldP spid="25"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36DEC-4F35-4A67-BF07-D1A23BB8EFEB}"/>
              </a:ext>
            </a:extLst>
          </p:cNvPr>
          <p:cNvSpPr>
            <a:spLocks noGrp="1"/>
          </p:cNvSpPr>
          <p:nvPr>
            <p:ph type="title"/>
          </p:nvPr>
        </p:nvSpPr>
        <p:spPr>
          <a:xfrm>
            <a:off x="609600" y="367348"/>
            <a:ext cx="10591800" cy="1143000"/>
          </a:xfrm>
        </p:spPr>
        <p:txBody>
          <a:bodyPr/>
          <a:lstStyle/>
          <a:p>
            <a:r>
              <a:rPr lang="en-US" sz="3200" dirty="0"/>
              <a:t>Reference contexts widely needed in problem diagnosis</a:t>
            </a:r>
          </a:p>
        </p:txBody>
      </p:sp>
      <p:sp>
        <p:nvSpPr>
          <p:cNvPr id="3" name="Content Placeholder 2">
            <a:extLst>
              <a:ext uri="{FF2B5EF4-FFF2-40B4-BE49-F238E27FC236}">
                <a16:creationId xmlns:a16="http://schemas.microsoft.com/office/drawing/2014/main" id="{D812370F-A912-4257-88B2-807F2959DB95}"/>
              </a:ext>
            </a:extLst>
          </p:cNvPr>
          <p:cNvSpPr>
            <a:spLocks noGrp="1"/>
          </p:cNvSpPr>
          <p:nvPr>
            <p:ph idx="1"/>
          </p:nvPr>
        </p:nvSpPr>
        <p:spPr>
          <a:xfrm>
            <a:off x="609600" y="1371600"/>
            <a:ext cx="10972800" cy="4525963"/>
          </a:xfrm>
        </p:spPr>
        <p:txBody>
          <a:bodyPr/>
          <a:lstStyle/>
          <a:p>
            <a:r>
              <a:rPr lang="en-US" sz="4000" dirty="0"/>
              <a:t>Memory leaks</a:t>
            </a:r>
          </a:p>
          <a:p>
            <a:r>
              <a:rPr lang="en-US" sz="4000" dirty="0"/>
              <a:t>Data races</a:t>
            </a:r>
          </a:p>
          <a:p>
            <a:r>
              <a:rPr lang="en-US" sz="4000" dirty="0"/>
              <a:t>Illegal state bugs</a:t>
            </a:r>
          </a:p>
          <a:p>
            <a:r>
              <a:rPr lang="en-US" sz="4000" dirty="0"/>
              <a:t>…</a:t>
            </a:r>
          </a:p>
          <a:p>
            <a:pPr marL="0" indent="0">
              <a:buNone/>
            </a:pPr>
            <a:endParaRPr lang="en-US" sz="4000" dirty="0"/>
          </a:p>
        </p:txBody>
      </p:sp>
      <p:sp>
        <p:nvSpPr>
          <p:cNvPr id="4" name="Slide Number Placeholder 3">
            <a:extLst>
              <a:ext uri="{FF2B5EF4-FFF2-40B4-BE49-F238E27FC236}">
                <a16:creationId xmlns:a16="http://schemas.microsoft.com/office/drawing/2014/main" id="{FA52D357-34AA-4332-AAC4-3EDCA433B571}"/>
              </a:ext>
            </a:extLst>
          </p:cNvPr>
          <p:cNvSpPr>
            <a:spLocks noGrp="1"/>
          </p:cNvSpPr>
          <p:nvPr>
            <p:ph type="sldNum" sz="quarter" idx="12"/>
          </p:nvPr>
        </p:nvSpPr>
        <p:spPr/>
        <p:txBody>
          <a:bodyPr/>
          <a:lstStyle/>
          <a:p>
            <a:fld id="{9C78E457-682A-4C5D-A359-2AAE681DBB39}" type="slidenum">
              <a:rPr lang="en-US" smtClean="0"/>
              <a:pPr/>
              <a:t>4</a:t>
            </a:fld>
            <a:endParaRPr lang="en-US"/>
          </a:p>
        </p:txBody>
      </p:sp>
      <p:sp>
        <p:nvSpPr>
          <p:cNvPr id="5" name="TextBox 4">
            <a:extLst>
              <a:ext uri="{FF2B5EF4-FFF2-40B4-BE49-F238E27FC236}">
                <a16:creationId xmlns:a16="http://schemas.microsoft.com/office/drawing/2014/main" id="{5E88A7E8-73F9-49DD-ABF2-F474173DA842}"/>
              </a:ext>
            </a:extLst>
          </p:cNvPr>
          <p:cNvSpPr txBox="1"/>
          <p:nvPr/>
        </p:nvSpPr>
        <p:spPr>
          <a:xfrm>
            <a:off x="8570407" y="3373420"/>
            <a:ext cx="1371600" cy="461665"/>
          </a:xfrm>
          <a:prstGeom prst="rect">
            <a:avLst/>
          </a:prstGeom>
          <a:ln cap="rnd"/>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a:solidFill>
                  <a:schemeClr val="tx2">
                    <a:lumMod val="75000"/>
                  </a:schemeClr>
                </a:solidFill>
              </a:rPr>
              <a:t>HashMap</a:t>
            </a:r>
            <a:endParaRPr lang="en-US" sz="2000" dirty="0">
              <a:solidFill>
                <a:schemeClr val="tx2">
                  <a:lumMod val="75000"/>
                </a:schemeClr>
              </a:solidFill>
            </a:endParaRPr>
          </a:p>
        </p:txBody>
      </p:sp>
      <p:cxnSp>
        <p:nvCxnSpPr>
          <p:cNvPr id="7" name="Straight Arrow Connector 6">
            <a:extLst>
              <a:ext uri="{FF2B5EF4-FFF2-40B4-BE49-F238E27FC236}">
                <a16:creationId xmlns:a16="http://schemas.microsoft.com/office/drawing/2014/main" id="{C386AB8E-CDEC-4137-A984-2041833427D4}"/>
              </a:ext>
            </a:extLst>
          </p:cNvPr>
          <p:cNvCxnSpPr>
            <a:cxnSpLocks/>
            <a:stCxn id="5" idx="2"/>
          </p:cNvCxnSpPr>
          <p:nvPr/>
        </p:nvCxnSpPr>
        <p:spPr>
          <a:xfrm flipH="1">
            <a:off x="9245605" y="3835085"/>
            <a:ext cx="10602" cy="82499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8F40A801-B57B-4C98-8EEB-61256F5C62F7}"/>
              </a:ext>
            </a:extLst>
          </p:cNvPr>
          <p:cNvSpPr txBox="1"/>
          <p:nvPr/>
        </p:nvSpPr>
        <p:spPr>
          <a:xfrm>
            <a:off x="9226802" y="3978140"/>
            <a:ext cx="397866" cy="461665"/>
          </a:xfrm>
          <a:prstGeom prst="rect">
            <a:avLst/>
          </a:prstGeom>
          <a:noFill/>
        </p:spPr>
        <p:txBody>
          <a:bodyPr wrap="none" rtlCol="0">
            <a:spAutoFit/>
          </a:bodyPr>
          <a:lstStyle/>
          <a:p>
            <a:pPr algn="ctr"/>
            <a:r>
              <a:rPr lang="en-US" sz="2400" dirty="0">
                <a:solidFill>
                  <a:schemeClr val="tx2">
                    <a:lumMod val="75000"/>
                  </a:schemeClr>
                </a:solidFill>
              </a:rPr>
              <a:t>…</a:t>
            </a:r>
          </a:p>
        </p:txBody>
      </p:sp>
      <p:sp>
        <p:nvSpPr>
          <p:cNvPr id="9" name="TextBox 8">
            <a:extLst>
              <a:ext uri="{FF2B5EF4-FFF2-40B4-BE49-F238E27FC236}">
                <a16:creationId xmlns:a16="http://schemas.microsoft.com/office/drawing/2014/main" id="{86D54E98-682C-44A6-AB0E-8F59E7CE17FD}"/>
              </a:ext>
            </a:extLst>
          </p:cNvPr>
          <p:cNvSpPr txBox="1"/>
          <p:nvPr/>
        </p:nvSpPr>
        <p:spPr>
          <a:xfrm>
            <a:off x="7711314" y="2550816"/>
            <a:ext cx="2710165" cy="523220"/>
          </a:xfrm>
          <a:prstGeom prst="rect">
            <a:avLst/>
          </a:prstGeom>
          <a:noFill/>
        </p:spPr>
        <p:txBody>
          <a:bodyPr wrap="none" rtlCol="0">
            <a:spAutoFit/>
          </a:bodyPr>
          <a:lstStyle/>
          <a:p>
            <a:r>
              <a:rPr lang="en-US" sz="2800" dirty="0">
                <a:solidFill>
                  <a:schemeClr val="tx2">
                    <a:lumMod val="75000"/>
                  </a:schemeClr>
                </a:solidFill>
              </a:rPr>
              <a:t>A reference path:</a:t>
            </a:r>
          </a:p>
        </p:txBody>
      </p:sp>
      <p:sp>
        <p:nvSpPr>
          <p:cNvPr id="10" name="TextBox 9">
            <a:extLst>
              <a:ext uri="{FF2B5EF4-FFF2-40B4-BE49-F238E27FC236}">
                <a16:creationId xmlns:a16="http://schemas.microsoft.com/office/drawing/2014/main" id="{7EA3F6AB-1F28-45F8-8179-8B33DF4D97C5}"/>
              </a:ext>
            </a:extLst>
          </p:cNvPr>
          <p:cNvSpPr txBox="1"/>
          <p:nvPr/>
        </p:nvSpPr>
        <p:spPr>
          <a:xfrm>
            <a:off x="8799005" y="5967854"/>
            <a:ext cx="893191"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a:solidFill>
                  <a:schemeClr val="tx2">
                    <a:lumMod val="75000"/>
                  </a:schemeClr>
                </a:solidFill>
              </a:rPr>
              <a:t>o</a:t>
            </a:r>
            <a:endParaRPr lang="en-US" sz="2000" dirty="0">
              <a:solidFill>
                <a:schemeClr val="tx2">
                  <a:lumMod val="75000"/>
                </a:schemeClr>
              </a:solidFill>
            </a:endParaRPr>
          </a:p>
        </p:txBody>
      </p:sp>
      <p:cxnSp>
        <p:nvCxnSpPr>
          <p:cNvPr id="11" name="Straight Arrow Connector 10">
            <a:extLst>
              <a:ext uri="{FF2B5EF4-FFF2-40B4-BE49-F238E27FC236}">
                <a16:creationId xmlns:a16="http://schemas.microsoft.com/office/drawing/2014/main" id="{AFF88F53-8D1F-4B00-AC27-4F82F274E140}"/>
              </a:ext>
            </a:extLst>
          </p:cNvPr>
          <p:cNvCxnSpPr>
            <a:cxnSpLocks/>
            <a:endCxn id="10" idx="0"/>
          </p:cNvCxnSpPr>
          <p:nvPr/>
        </p:nvCxnSpPr>
        <p:spPr>
          <a:xfrm flipH="1">
            <a:off x="9245601" y="5142862"/>
            <a:ext cx="2" cy="82499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71609C64-EA1A-4F8E-B58B-7822B8215F88}"/>
              </a:ext>
            </a:extLst>
          </p:cNvPr>
          <p:cNvSpPr txBox="1"/>
          <p:nvPr/>
        </p:nvSpPr>
        <p:spPr>
          <a:xfrm>
            <a:off x="9213664" y="5287806"/>
            <a:ext cx="397866" cy="461665"/>
          </a:xfrm>
          <a:prstGeom prst="rect">
            <a:avLst/>
          </a:prstGeom>
          <a:noFill/>
        </p:spPr>
        <p:txBody>
          <a:bodyPr wrap="none" rtlCol="0">
            <a:spAutoFit/>
          </a:bodyPr>
          <a:lstStyle/>
          <a:p>
            <a:pPr algn="ctr"/>
            <a:r>
              <a:rPr lang="en-US" sz="2400" dirty="0">
                <a:solidFill>
                  <a:schemeClr val="tx2">
                    <a:lumMod val="75000"/>
                  </a:schemeClr>
                </a:solidFill>
              </a:rPr>
              <a:t>…</a:t>
            </a:r>
          </a:p>
        </p:txBody>
      </p:sp>
      <p:sp>
        <p:nvSpPr>
          <p:cNvPr id="13" name="TextBox 12">
            <a:extLst>
              <a:ext uri="{FF2B5EF4-FFF2-40B4-BE49-F238E27FC236}">
                <a16:creationId xmlns:a16="http://schemas.microsoft.com/office/drawing/2014/main" id="{DA47D954-2D87-458C-BA77-F6AB56D1582B}"/>
              </a:ext>
            </a:extLst>
          </p:cNvPr>
          <p:cNvSpPr txBox="1"/>
          <p:nvPr/>
        </p:nvSpPr>
        <p:spPr>
          <a:xfrm>
            <a:off x="8931251" y="4603843"/>
            <a:ext cx="628698" cy="461665"/>
          </a:xfrm>
          <a:prstGeom prst="rect">
            <a:avLst/>
          </a:prstGeom>
          <a:noFill/>
        </p:spPr>
        <p:txBody>
          <a:bodyPr wrap="none" rtlCol="0">
            <a:spAutoFit/>
          </a:bodyPr>
          <a:lstStyle/>
          <a:p>
            <a:pPr algn="ctr"/>
            <a:r>
              <a:rPr lang="en-US" sz="2400" dirty="0">
                <a:solidFill>
                  <a:schemeClr val="tx2">
                    <a:lumMod val="75000"/>
                  </a:schemeClr>
                </a:solidFill>
              </a:rPr>
              <a:t>……</a:t>
            </a:r>
          </a:p>
        </p:txBody>
      </p:sp>
      <p:sp>
        <p:nvSpPr>
          <p:cNvPr id="14" name="TextBox 13">
            <a:extLst>
              <a:ext uri="{FF2B5EF4-FFF2-40B4-BE49-F238E27FC236}">
                <a16:creationId xmlns:a16="http://schemas.microsoft.com/office/drawing/2014/main" id="{F5EFEC0C-7D20-4672-A2D9-06F050E590D4}"/>
              </a:ext>
            </a:extLst>
          </p:cNvPr>
          <p:cNvSpPr txBox="1"/>
          <p:nvPr/>
        </p:nvSpPr>
        <p:spPr>
          <a:xfrm>
            <a:off x="4529677" y="3854218"/>
            <a:ext cx="3270254" cy="523220"/>
          </a:xfrm>
          <a:prstGeom prst="rect">
            <a:avLst/>
          </a:prstGeom>
          <a:noFill/>
        </p:spPr>
        <p:txBody>
          <a:bodyPr wrap="none" rtlCol="0">
            <a:spAutoFit/>
          </a:bodyPr>
          <a:lstStyle/>
          <a:p>
            <a:r>
              <a:rPr lang="en-US" sz="2800" dirty="0">
                <a:solidFill>
                  <a:srgbClr val="C00000"/>
                </a:solidFill>
              </a:rPr>
              <a:t>Synchronization bugs</a:t>
            </a:r>
          </a:p>
        </p:txBody>
      </p:sp>
      <p:cxnSp>
        <p:nvCxnSpPr>
          <p:cNvPr id="16" name="Straight Arrow Connector 15">
            <a:extLst>
              <a:ext uri="{FF2B5EF4-FFF2-40B4-BE49-F238E27FC236}">
                <a16:creationId xmlns:a16="http://schemas.microsoft.com/office/drawing/2014/main" id="{80BC54F4-B799-453C-A563-27C3CDE96CDF}"/>
              </a:ext>
            </a:extLst>
          </p:cNvPr>
          <p:cNvCxnSpPr>
            <a:cxnSpLocks/>
            <a:endCxn id="5" idx="1"/>
          </p:cNvCxnSpPr>
          <p:nvPr/>
        </p:nvCxnSpPr>
        <p:spPr>
          <a:xfrm flipV="1">
            <a:off x="7773813" y="3604253"/>
            <a:ext cx="796594" cy="3920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5272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animBg="1"/>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233BF23B-806F-4E0F-B22A-F7F4115C48DC}"/>
              </a:ext>
            </a:extLst>
          </p:cNvPr>
          <p:cNvSpPr/>
          <p:nvPr/>
        </p:nvSpPr>
        <p:spPr>
          <a:xfrm>
            <a:off x="685800" y="1249635"/>
            <a:ext cx="10972800" cy="883965"/>
          </a:xfrm>
          <a:prstGeom prst="roundRect">
            <a:avLst/>
          </a:prstGeom>
          <a:solidFill>
            <a:schemeClr val="bg1">
              <a:lumMod val="7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02279E-E8F3-467F-A0E1-6B7ACEAE9728}"/>
              </a:ext>
            </a:extLst>
          </p:cNvPr>
          <p:cNvSpPr>
            <a:spLocks noGrp="1"/>
          </p:cNvSpPr>
          <p:nvPr>
            <p:ph type="title"/>
          </p:nvPr>
        </p:nvSpPr>
        <p:spPr>
          <a:xfrm>
            <a:off x="609600" y="291061"/>
            <a:ext cx="10972800" cy="1143000"/>
          </a:xfrm>
        </p:spPr>
        <p:txBody>
          <a:bodyPr/>
          <a:lstStyle/>
          <a:p>
            <a:r>
              <a:rPr lang="en-US" sz="4800" dirty="0"/>
              <a:t>Dynamically getting reference paths</a:t>
            </a:r>
          </a:p>
        </p:txBody>
      </p:sp>
      <p:sp>
        <p:nvSpPr>
          <p:cNvPr id="4" name="Slide Number Placeholder 3">
            <a:extLst>
              <a:ext uri="{FF2B5EF4-FFF2-40B4-BE49-F238E27FC236}">
                <a16:creationId xmlns:a16="http://schemas.microsoft.com/office/drawing/2014/main" id="{9D42CC15-5D91-42B7-B62D-654AA4B9B7B0}"/>
              </a:ext>
            </a:extLst>
          </p:cNvPr>
          <p:cNvSpPr>
            <a:spLocks noGrp="1"/>
          </p:cNvSpPr>
          <p:nvPr>
            <p:ph type="sldNum" sz="quarter" idx="12"/>
          </p:nvPr>
        </p:nvSpPr>
        <p:spPr>
          <a:xfrm>
            <a:off x="9245600" y="6416676"/>
            <a:ext cx="2844800" cy="365125"/>
          </a:xfrm>
        </p:spPr>
        <p:txBody>
          <a:bodyPr/>
          <a:lstStyle/>
          <a:p>
            <a:fld id="{9C78E457-682A-4C5D-A359-2AAE681DBB39}" type="slidenum">
              <a:rPr lang="en-US" smtClean="0"/>
              <a:pPr/>
              <a:t>5</a:t>
            </a:fld>
            <a:endParaRPr lang="en-US"/>
          </a:p>
        </p:txBody>
      </p:sp>
      <p:sp>
        <p:nvSpPr>
          <p:cNvPr id="17" name="Rectangle 10">
            <a:extLst>
              <a:ext uri="{FF2B5EF4-FFF2-40B4-BE49-F238E27FC236}">
                <a16:creationId xmlns:a16="http://schemas.microsoft.com/office/drawing/2014/main" id="{2BEF7580-0224-4742-86B0-2057EF4FD948}"/>
              </a:ext>
            </a:extLst>
          </p:cNvPr>
          <p:cNvSpPr>
            <a:spLocks noChangeArrowheads="1"/>
          </p:cNvSpPr>
          <p:nvPr/>
        </p:nvSpPr>
        <p:spPr bwMode="auto">
          <a:xfrm>
            <a:off x="2971800" y="1249635"/>
            <a:ext cx="11838609" cy="553998"/>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Oval 5">
            <a:extLst>
              <a:ext uri="{FF2B5EF4-FFF2-40B4-BE49-F238E27FC236}">
                <a16:creationId xmlns:a16="http://schemas.microsoft.com/office/drawing/2014/main" id="{3EC97531-BD30-480D-A7B8-143B44C99BCE}"/>
              </a:ext>
            </a:extLst>
          </p:cNvPr>
          <p:cNvSpPr/>
          <p:nvPr/>
        </p:nvSpPr>
        <p:spPr>
          <a:xfrm>
            <a:off x="3073515" y="1525458"/>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1BCA9368-A4F3-4E04-92EC-04965320D917}"/>
              </a:ext>
            </a:extLst>
          </p:cNvPr>
          <p:cNvSpPr/>
          <p:nvPr/>
        </p:nvSpPr>
        <p:spPr>
          <a:xfrm>
            <a:off x="2286000" y="2743200"/>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8504086-C211-4232-AC98-80D93F81208A}"/>
              </a:ext>
            </a:extLst>
          </p:cNvPr>
          <p:cNvSpPr/>
          <p:nvPr/>
        </p:nvSpPr>
        <p:spPr>
          <a:xfrm>
            <a:off x="3073516" y="2743200"/>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F6200036-633D-4FFF-84A6-3C6BD2837FD6}"/>
              </a:ext>
            </a:extLst>
          </p:cNvPr>
          <p:cNvSpPr/>
          <p:nvPr/>
        </p:nvSpPr>
        <p:spPr>
          <a:xfrm>
            <a:off x="3962399" y="2743200"/>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F0B0D00-B0CB-4FC4-A22A-1A2E0C712DBA}"/>
              </a:ext>
            </a:extLst>
          </p:cNvPr>
          <p:cNvSpPr/>
          <p:nvPr/>
        </p:nvSpPr>
        <p:spPr>
          <a:xfrm>
            <a:off x="2641833" y="3886200"/>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8E2A730-248C-4EC1-ADDE-8E85ED5D5ED9}"/>
              </a:ext>
            </a:extLst>
          </p:cNvPr>
          <p:cNvSpPr/>
          <p:nvPr/>
        </p:nvSpPr>
        <p:spPr>
          <a:xfrm>
            <a:off x="3835516" y="3886199"/>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EE0C718-9436-472E-9096-30460C492583}"/>
              </a:ext>
            </a:extLst>
          </p:cNvPr>
          <p:cNvSpPr/>
          <p:nvPr/>
        </p:nvSpPr>
        <p:spPr>
          <a:xfrm>
            <a:off x="2032233" y="4953000"/>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1B6C93D-5AE1-4BDE-B7C6-07B1E035921A}"/>
              </a:ext>
            </a:extLst>
          </p:cNvPr>
          <p:cNvSpPr/>
          <p:nvPr/>
        </p:nvSpPr>
        <p:spPr>
          <a:xfrm>
            <a:off x="3581749" y="4952999"/>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569DF44-85D4-45B0-8726-A77EC047D525}"/>
              </a:ext>
            </a:extLst>
          </p:cNvPr>
          <p:cNvSpPr/>
          <p:nvPr/>
        </p:nvSpPr>
        <p:spPr>
          <a:xfrm>
            <a:off x="1130591" y="4952999"/>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EE908211-F232-44D8-B5BF-DF6B72D4D6D1}"/>
              </a:ext>
            </a:extLst>
          </p:cNvPr>
          <p:cNvSpPr/>
          <p:nvPr/>
        </p:nvSpPr>
        <p:spPr>
          <a:xfrm>
            <a:off x="3704865" y="6019799"/>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416B517-F6D9-4066-91A1-B640F06C60CC}"/>
              </a:ext>
            </a:extLst>
          </p:cNvPr>
          <p:cNvSpPr/>
          <p:nvPr/>
        </p:nvSpPr>
        <p:spPr>
          <a:xfrm>
            <a:off x="8361210" y="1525458"/>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0B49E88-9236-4112-8977-4AB10448F259}"/>
              </a:ext>
            </a:extLst>
          </p:cNvPr>
          <p:cNvSpPr/>
          <p:nvPr/>
        </p:nvSpPr>
        <p:spPr>
          <a:xfrm>
            <a:off x="7573695" y="2743200"/>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26FFAAC8-A049-4DCF-90A6-CD6C531328E4}"/>
              </a:ext>
            </a:extLst>
          </p:cNvPr>
          <p:cNvSpPr/>
          <p:nvPr/>
        </p:nvSpPr>
        <p:spPr>
          <a:xfrm>
            <a:off x="6291402" y="3886199"/>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E0E07B98-0293-4F89-96B6-78506FB986CC}"/>
              </a:ext>
            </a:extLst>
          </p:cNvPr>
          <p:cNvSpPr/>
          <p:nvPr/>
        </p:nvSpPr>
        <p:spPr>
          <a:xfrm>
            <a:off x="9250094" y="2743200"/>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D60DF1F5-5D58-4CA3-9252-54E0DA7A4380}"/>
              </a:ext>
            </a:extLst>
          </p:cNvPr>
          <p:cNvSpPr/>
          <p:nvPr/>
        </p:nvSpPr>
        <p:spPr>
          <a:xfrm>
            <a:off x="7929528" y="3886200"/>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5FA15F88-174F-4105-A0EF-DB037FE9DC03}"/>
              </a:ext>
            </a:extLst>
          </p:cNvPr>
          <p:cNvSpPr/>
          <p:nvPr/>
        </p:nvSpPr>
        <p:spPr>
          <a:xfrm>
            <a:off x="9123211" y="3886199"/>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37D1B19F-4466-4CE3-A245-36A87D8B90A4}"/>
              </a:ext>
            </a:extLst>
          </p:cNvPr>
          <p:cNvSpPr/>
          <p:nvPr/>
        </p:nvSpPr>
        <p:spPr>
          <a:xfrm>
            <a:off x="8107443" y="6019798"/>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C8AF2968-9A33-41C4-8A40-2CFC9E9F3B44}"/>
              </a:ext>
            </a:extLst>
          </p:cNvPr>
          <p:cNvSpPr/>
          <p:nvPr/>
        </p:nvSpPr>
        <p:spPr>
          <a:xfrm>
            <a:off x="8869444" y="4952999"/>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616E112A-5E87-477F-AA56-E5700FC7242B}"/>
              </a:ext>
            </a:extLst>
          </p:cNvPr>
          <p:cNvSpPr/>
          <p:nvPr/>
        </p:nvSpPr>
        <p:spPr>
          <a:xfrm>
            <a:off x="5562600" y="4952999"/>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61B15CAD-8695-46E0-8E10-53FDCBE5A891}"/>
              </a:ext>
            </a:extLst>
          </p:cNvPr>
          <p:cNvSpPr/>
          <p:nvPr/>
        </p:nvSpPr>
        <p:spPr>
          <a:xfrm>
            <a:off x="9829800" y="6019797"/>
            <a:ext cx="253767" cy="2537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A62137D0-C5AB-476E-A992-0B43AECA8EE2}"/>
              </a:ext>
            </a:extLst>
          </p:cNvPr>
          <p:cNvSpPr txBox="1"/>
          <p:nvPr/>
        </p:nvSpPr>
        <p:spPr>
          <a:xfrm>
            <a:off x="704193" y="1287659"/>
            <a:ext cx="2075825" cy="584775"/>
          </a:xfrm>
          <a:prstGeom prst="rect">
            <a:avLst/>
          </a:prstGeom>
          <a:noFill/>
        </p:spPr>
        <p:txBody>
          <a:bodyPr wrap="none" rtlCol="0">
            <a:spAutoFit/>
          </a:bodyPr>
          <a:lstStyle/>
          <a:p>
            <a:r>
              <a:rPr lang="en-US" sz="3200" dirty="0">
                <a:solidFill>
                  <a:srgbClr val="C00000"/>
                </a:solidFill>
              </a:rPr>
              <a:t>Root nodes</a:t>
            </a:r>
          </a:p>
        </p:txBody>
      </p:sp>
      <p:cxnSp>
        <p:nvCxnSpPr>
          <p:cNvPr id="41" name="Straight Arrow Connector 40">
            <a:extLst>
              <a:ext uri="{FF2B5EF4-FFF2-40B4-BE49-F238E27FC236}">
                <a16:creationId xmlns:a16="http://schemas.microsoft.com/office/drawing/2014/main" id="{6EE51ED5-4802-446D-A655-1AF9242AF5AD}"/>
              </a:ext>
            </a:extLst>
          </p:cNvPr>
          <p:cNvCxnSpPr>
            <a:stCxn id="6" idx="4"/>
            <a:endCxn id="18" idx="7"/>
          </p:cNvCxnSpPr>
          <p:nvPr/>
        </p:nvCxnSpPr>
        <p:spPr>
          <a:xfrm flipH="1">
            <a:off x="2502604" y="1779225"/>
            <a:ext cx="697795" cy="100113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DEDE1FD8-9C8E-4816-A800-BD97B0E5D125}"/>
              </a:ext>
            </a:extLst>
          </p:cNvPr>
          <p:cNvCxnSpPr>
            <a:stCxn id="6" idx="4"/>
            <a:endCxn id="19" idx="0"/>
          </p:cNvCxnSpPr>
          <p:nvPr/>
        </p:nvCxnSpPr>
        <p:spPr>
          <a:xfrm>
            <a:off x="3200399" y="1779225"/>
            <a:ext cx="1" cy="9639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2190FD8E-68CF-4ACD-9850-6D06D4CC526C}"/>
              </a:ext>
            </a:extLst>
          </p:cNvPr>
          <p:cNvCxnSpPr>
            <a:stCxn id="6" idx="4"/>
            <a:endCxn id="20" idx="0"/>
          </p:cNvCxnSpPr>
          <p:nvPr/>
        </p:nvCxnSpPr>
        <p:spPr>
          <a:xfrm>
            <a:off x="3200399" y="1779225"/>
            <a:ext cx="888884" cy="9639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B79A32E6-9EF2-4A64-8AC7-12D476B72581}"/>
              </a:ext>
            </a:extLst>
          </p:cNvPr>
          <p:cNvCxnSpPr>
            <a:stCxn id="19" idx="4"/>
            <a:endCxn id="21" idx="0"/>
          </p:cNvCxnSpPr>
          <p:nvPr/>
        </p:nvCxnSpPr>
        <p:spPr>
          <a:xfrm flipH="1">
            <a:off x="2768717" y="2996967"/>
            <a:ext cx="431683" cy="8892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F587F018-C3D4-4673-8637-5667932B123A}"/>
              </a:ext>
            </a:extLst>
          </p:cNvPr>
          <p:cNvCxnSpPr>
            <a:stCxn id="20" idx="4"/>
            <a:endCxn id="22" idx="0"/>
          </p:cNvCxnSpPr>
          <p:nvPr/>
        </p:nvCxnSpPr>
        <p:spPr>
          <a:xfrm flipH="1">
            <a:off x="3962400" y="2996967"/>
            <a:ext cx="126883" cy="8892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8DB554B2-7E14-4C79-871F-D8232D4903AE}"/>
              </a:ext>
            </a:extLst>
          </p:cNvPr>
          <p:cNvCxnSpPr>
            <a:stCxn id="19" idx="4"/>
            <a:endCxn id="22" idx="0"/>
          </p:cNvCxnSpPr>
          <p:nvPr/>
        </p:nvCxnSpPr>
        <p:spPr>
          <a:xfrm>
            <a:off x="3200400" y="2996967"/>
            <a:ext cx="762000" cy="8892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a:extLst>
              <a:ext uri="{FF2B5EF4-FFF2-40B4-BE49-F238E27FC236}">
                <a16:creationId xmlns:a16="http://schemas.microsoft.com/office/drawing/2014/main" id="{C4AEAB5C-8A54-4EAE-BF36-2907FFB43842}"/>
              </a:ext>
            </a:extLst>
          </p:cNvPr>
          <p:cNvCxnSpPr>
            <a:stCxn id="22" idx="4"/>
            <a:endCxn id="24" idx="0"/>
          </p:cNvCxnSpPr>
          <p:nvPr/>
        </p:nvCxnSpPr>
        <p:spPr>
          <a:xfrm flipH="1">
            <a:off x="3708633" y="4139966"/>
            <a:ext cx="253767" cy="8130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5" name="Straight Arrow Connector 54">
            <a:extLst>
              <a:ext uri="{FF2B5EF4-FFF2-40B4-BE49-F238E27FC236}">
                <a16:creationId xmlns:a16="http://schemas.microsoft.com/office/drawing/2014/main" id="{5BDBF189-4C7C-41E8-8442-47BA10A79670}"/>
              </a:ext>
            </a:extLst>
          </p:cNvPr>
          <p:cNvCxnSpPr>
            <a:stCxn id="21" idx="4"/>
            <a:endCxn id="23" idx="0"/>
          </p:cNvCxnSpPr>
          <p:nvPr/>
        </p:nvCxnSpPr>
        <p:spPr>
          <a:xfrm flipH="1">
            <a:off x="2159117" y="4139967"/>
            <a:ext cx="609600" cy="8130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52F1ED52-7093-4701-AAA2-2F569E36CD22}"/>
              </a:ext>
            </a:extLst>
          </p:cNvPr>
          <p:cNvCxnSpPr>
            <a:stCxn id="21" idx="4"/>
            <a:endCxn id="25" idx="0"/>
          </p:cNvCxnSpPr>
          <p:nvPr/>
        </p:nvCxnSpPr>
        <p:spPr>
          <a:xfrm flipH="1">
            <a:off x="1257475" y="4139967"/>
            <a:ext cx="1511242" cy="8130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a:extLst>
              <a:ext uri="{FF2B5EF4-FFF2-40B4-BE49-F238E27FC236}">
                <a16:creationId xmlns:a16="http://schemas.microsoft.com/office/drawing/2014/main" id="{90B3CF09-53C4-4525-8039-FFA217EC97DE}"/>
              </a:ext>
            </a:extLst>
          </p:cNvPr>
          <p:cNvCxnSpPr>
            <a:cxnSpLocks/>
            <a:stCxn id="24" idx="4"/>
            <a:endCxn id="26" idx="0"/>
          </p:cNvCxnSpPr>
          <p:nvPr/>
        </p:nvCxnSpPr>
        <p:spPr>
          <a:xfrm>
            <a:off x="3708633" y="5206766"/>
            <a:ext cx="123116" cy="8130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FCC85678-EB94-4BC7-907B-40FF465F2EE0}"/>
              </a:ext>
            </a:extLst>
          </p:cNvPr>
          <p:cNvCxnSpPr>
            <a:stCxn id="27" idx="4"/>
            <a:endCxn id="28" idx="0"/>
          </p:cNvCxnSpPr>
          <p:nvPr/>
        </p:nvCxnSpPr>
        <p:spPr>
          <a:xfrm flipH="1">
            <a:off x="7700579" y="1779225"/>
            <a:ext cx="787515" cy="9639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a:extLst>
              <a:ext uri="{FF2B5EF4-FFF2-40B4-BE49-F238E27FC236}">
                <a16:creationId xmlns:a16="http://schemas.microsoft.com/office/drawing/2014/main" id="{E6C04C86-4AC7-44A9-92AE-94F66C04C921}"/>
              </a:ext>
            </a:extLst>
          </p:cNvPr>
          <p:cNvCxnSpPr>
            <a:stCxn id="27" idx="4"/>
            <a:endCxn id="30" idx="0"/>
          </p:cNvCxnSpPr>
          <p:nvPr/>
        </p:nvCxnSpPr>
        <p:spPr>
          <a:xfrm>
            <a:off x="8488094" y="1779225"/>
            <a:ext cx="888884" cy="9639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a:extLst>
              <a:ext uri="{FF2B5EF4-FFF2-40B4-BE49-F238E27FC236}">
                <a16:creationId xmlns:a16="http://schemas.microsoft.com/office/drawing/2014/main" id="{FA27180D-DEB0-455E-9E76-51F0B8C5C232}"/>
              </a:ext>
            </a:extLst>
          </p:cNvPr>
          <p:cNvCxnSpPr>
            <a:stCxn id="28" idx="4"/>
            <a:endCxn id="31" idx="0"/>
          </p:cNvCxnSpPr>
          <p:nvPr/>
        </p:nvCxnSpPr>
        <p:spPr>
          <a:xfrm>
            <a:off x="7700579" y="2996967"/>
            <a:ext cx="355833" cy="8892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93358B3F-5E1C-40E0-81FA-1E27CE6C5261}"/>
              </a:ext>
            </a:extLst>
          </p:cNvPr>
          <p:cNvCxnSpPr>
            <a:stCxn id="28" idx="4"/>
            <a:endCxn id="29" idx="0"/>
          </p:cNvCxnSpPr>
          <p:nvPr/>
        </p:nvCxnSpPr>
        <p:spPr>
          <a:xfrm flipH="1">
            <a:off x="6418286" y="2996967"/>
            <a:ext cx="1282293" cy="8892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9" name="Straight Arrow Connector 68">
            <a:extLst>
              <a:ext uri="{FF2B5EF4-FFF2-40B4-BE49-F238E27FC236}">
                <a16:creationId xmlns:a16="http://schemas.microsoft.com/office/drawing/2014/main" id="{47A3EEF2-28C6-41B5-9ED7-F9994AE65CAF}"/>
              </a:ext>
            </a:extLst>
          </p:cNvPr>
          <p:cNvCxnSpPr>
            <a:stCxn id="30" idx="4"/>
            <a:endCxn id="32" idx="0"/>
          </p:cNvCxnSpPr>
          <p:nvPr/>
        </p:nvCxnSpPr>
        <p:spPr>
          <a:xfrm flipH="1">
            <a:off x="9250095" y="2996967"/>
            <a:ext cx="126883" cy="8892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C95B074F-7CE7-4C02-8291-6191294483C6}"/>
              </a:ext>
            </a:extLst>
          </p:cNvPr>
          <p:cNvCxnSpPr>
            <a:stCxn id="32" idx="4"/>
            <a:endCxn id="34" idx="0"/>
          </p:cNvCxnSpPr>
          <p:nvPr/>
        </p:nvCxnSpPr>
        <p:spPr>
          <a:xfrm flipH="1">
            <a:off x="8996328" y="4139966"/>
            <a:ext cx="253767" cy="8130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3" name="Straight Arrow Connector 72">
            <a:extLst>
              <a:ext uri="{FF2B5EF4-FFF2-40B4-BE49-F238E27FC236}">
                <a16:creationId xmlns:a16="http://schemas.microsoft.com/office/drawing/2014/main" id="{F9AF921E-D6A4-4CFD-9D8E-EB8198B2D9F0}"/>
              </a:ext>
            </a:extLst>
          </p:cNvPr>
          <p:cNvCxnSpPr>
            <a:stCxn id="34" idx="4"/>
            <a:endCxn id="33" idx="0"/>
          </p:cNvCxnSpPr>
          <p:nvPr/>
        </p:nvCxnSpPr>
        <p:spPr>
          <a:xfrm flipH="1">
            <a:off x="8234327" y="5206766"/>
            <a:ext cx="762001" cy="8130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5" name="Straight Arrow Connector 74">
            <a:extLst>
              <a:ext uri="{FF2B5EF4-FFF2-40B4-BE49-F238E27FC236}">
                <a16:creationId xmlns:a16="http://schemas.microsoft.com/office/drawing/2014/main" id="{A51FE9DD-6F9F-43E3-B4AD-1458BFDF4961}"/>
              </a:ext>
            </a:extLst>
          </p:cNvPr>
          <p:cNvCxnSpPr>
            <a:stCxn id="34" idx="4"/>
            <a:endCxn id="36" idx="0"/>
          </p:cNvCxnSpPr>
          <p:nvPr/>
        </p:nvCxnSpPr>
        <p:spPr>
          <a:xfrm>
            <a:off x="8996328" y="5206766"/>
            <a:ext cx="960356" cy="8130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7" name="Straight Arrow Connector 76">
            <a:extLst>
              <a:ext uri="{FF2B5EF4-FFF2-40B4-BE49-F238E27FC236}">
                <a16:creationId xmlns:a16="http://schemas.microsoft.com/office/drawing/2014/main" id="{ED76FE02-CB7A-4281-B6C4-79565C809BA3}"/>
              </a:ext>
            </a:extLst>
          </p:cNvPr>
          <p:cNvCxnSpPr>
            <a:stCxn id="29" idx="4"/>
            <a:endCxn id="35" idx="0"/>
          </p:cNvCxnSpPr>
          <p:nvPr/>
        </p:nvCxnSpPr>
        <p:spPr>
          <a:xfrm flipH="1">
            <a:off x="5689484" y="4139966"/>
            <a:ext cx="728802" cy="8130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1" name="Straight Arrow Connector 80">
            <a:extLst>
              <a:ext uri="{FF2B5EF4-FFF2-40B4-BE49-F238E27FC236}">
                <a16:creationId xmlns:a16="http://schemas.microsoft.com/office/drawing/2014/main" id="{7C13EC87-E5E1-4300-BAB8-106E0E86828C}"/>
              </a:ext>
            </a:extLst>
          </p:cNvPr>
          <p:cNvCxnSpPr>
            <a:cxnSpLocks/>
            <a:stCxn id="35" idx="3"/>
            <a:endCxn id="26" idx="7"/>
          </p:cNvCxnSpPr>
          <p:nvPr/>
        </p:nvCxnSpPr>
        <p:spPr>
          <a:xfrm flipH="1">
            <a:off x="3921469" y="5169603"/>
            <a:ext cx="1678294" cy="8873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3" name="Straight Arrow Connector 82">
            <a:extLst>
              <a:ext uri="{FF2B5EF4-FFF2-40B4-BE49-F238E27FC236}">
                <a16:creationId xmlns:a16="http://schemas.microsoft.com/office/drawing/2014/main" id="{C01DA87D-DDA3-4676-AE1F-8AF51B8ECAA4}"/>
              </a:ext>
            </a:extLst>
          </p:cNvPr>
          <p:cNvCxnSpPr>
            <a:stCxn id="25" idx="0"/>
            <a:endCxn id="18" idx="4"/>
          </p:cNvCxnSpPr>
          <p:nvPr/>
        </p:nvCxnSpPr>
        <p:spPr>
          <a:xfrm flipV="1">
            <a:off x="1257475" y="2996967"/>
            <a:ext cx="1155409" cy="19560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104" name="Group 103">
            <a:extLst>
              <a:ext uri="{FF2B5EF4-FFF2-40B4-BE49-F238E27FC236}">
                <a16:creationId xmlns:a16="http://schemas.microsoft.com/office/drawing/2014/main" id="{C73E8450-AC36-403C-914C-84D50D9115A6}"/>
              </a:ext>
            </a:extLst>
          </p:cNvPr>
          <p:cNvGrpSpPr/>
          <p:nvPr/>
        </p:nvGrpSpPr>
        <p:grpSpPr>
          <a:xfrm>
            <a:off x="3244365" y="1779225"/>
            <a:ext cx="4989961" cy="4164375"/>
            <a:chOff x="3015765" y="1779225"/>
            <a:chExt cx="4989961" cy="4164375"/>
          </a:xfrm>
        </p:grpSpPr>
        <p:cxnSp>
          <p:nvCxnSpPr>
            <p:cNvPr id="85" name="Straight Arrow Connector 84">
              <a:extLst>
                <a:ext uri="{FF2B5EF4-FFF2-40B4-BE49-F238E27FC236}">
                  <a16:creationId xmlns:a16="http://schemas.microsoft.com/office/drawing/2014/main" id="{DD768791-99C8-4F07-9068-19DCB43B70DD}"/>
                </a:ext>
              </a:extLst>
            </p:cNvPr>
            <p:cNvCxnSpPr/>
            <p:nvPr/>
          </p:nvCxnSpPr>
          <p:spPr>
            <a:xfrm flipH="1" flipV="1">
              <a:off x="3603148" y="5257800"/>
              <a:ext cx="89721" cy="685800"/>
            </a:xfrm>
            <a:prstGeom prst="straightConnector1">
              <a:avLst/>
            </a:prstGeom>
            <a:ln>
              <a:solidFill>
                <a:schemeClr val="accent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7" name="Straight Arrow Connector 86">
              <a:extLst>
                <a:ext uri="{FF2B5EF4-FFF2-40B4-BE49-F238E27FC236}">
                  <a16:creationId xmlns:a16="http://schemas.microsoft.com/office/drawing/2014/main" id="{87B80156-4446-4AEF-BF2F-256620373596}"/>
                </a:ext>
              </a:extLst>
            </p:cNvPr>
            <p:cNvCxnSpPr/>
            <p:nvPr/>
          </p:nvCxnSpPr>
          <p:spPr>
            <a:xfrm flipV="1">
              <a:off x="3621730" y="4222164"/>
              <a:ext cx="238952" cy="693672"/>
            </a:xfrm>
            <a:prstGeom prst="straightConnector1">
              <a:avLst/>
            </a:prstGeom>
            <a:ln>
              <a:solidFill>
                <a:schemeClr val="accent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9" name="Straight Arrow Connector 88">
              <a:extLst>
                <a:ext uri="{FF2B5EF4-FFF2-40B4-BE49-F238E27FC236}">
                  <a16:creationId xmlns:a16="http://schemas.microsoft.com/office/drawing/2014/main" id="{F37BB847-D253-4D30-B523-9A27EB1A9841}"/>
                </a:ext>
              </a:extLst>
            </p:cNvPr>
            <p:cNvCxnSpPr/>
            <p:nvPr/>
          </p:nvCxnSpPr>
          <p:spPr>
            <a:xfrm flipV="1">
              <a:off x="3911368" y="3012077"/>
              <a:ext cx="141019" cy="819153"/>
            </a:xfrm>
            <a:prstGeom prst="straightConnector1">
              <a:avLst/>
            </a:prstGeom>
            <a:ln>
              <a:solidFill>
                <a:schemeClr val="accent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91" name="Straight Arrow Connector 90">
              <a:extLst>
                <a:ext uri="{FF2B5EF4-FFF2-40B4-BE49-F238E27FC236}">
                  <a16:creationId xmlns:a16="http://schemas.microsoft.com/office/drawing/2014/main" id="{81F789B8-1768-4661-9CCB-E9E6E8ED5A4D}"/>
                </a:ext>
              </a:extLst>
            </p:cNvPr>
            <p:cNvCxnSpPr/>
            <p:nvPr/>
          </p:nvCxnSpPr>
          <p:spPr>
            <a:xfrm flipH="1" flipV="1">
              <a:off x="3015765" y="3213571"/>
              <a:ext cx="525826" cy="672628"/>
            </a:xfrm>
            <a:prstGeom prst="straightConnector1">
              <a:avLst/>
            </a:prstGeom>
            <a:ln>
              <a:solidFill>
                <a:schemeClr val="accent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93" name="Straight Arrow Connector 92">
              <a:extLst>
                <a:ext uri="{FF2B5EF4-FFF2-40B4-BE49-F238E27FC236}">
                  <a16:creationId xmlns:a16="http://schemas.microsoft.com/office/drawing/2014/main" id="{D3E030B5-8FC1-4294-B1FA-54B0BF802475}"/>
                </a:ext>
              </a:extLst>
            </p:cNvPr>
            <p:cNvCxnSpPr/>
            <p:nvPr/>
          </p:nvCxnSpPr>
          <p:spPr>
            <a:xfrm flipV="1">
              <a:off x="3096266" y="2032992"/>
              <a:ext cx="0" cy="550741"/>
            </a:xfrm>
            <a:prstGeom prst="straightConnector1">
              <a:avLst/>
            </a:prstGeom>
            <a:ln>
              <a:solidFill>
                <a:schemeClr val="accent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95" name="Straight Arrow Connector 94">
              <a:extLst>
                <a:ext uri="{FF2B5EF4-FFF2-40B4-BE49-F238E27FC236}">
                  <a16:creationId xmlns:a16="http://schemas.microsoft.com/office/drawing/2014/main" id="{6F75912F-7D63-4AC2-AB9E-71BBEF8C8554}"/>
                </a:ext>
              </a:extLst>
            </p:cNvPr>
            <p:cNvCxnSpPr/>
            <p:nvPr/>
          </p:nvCxnSpPr>
          <p:spPr>
            <a:xfrm flipH="1" flipV="1">
              <a:off x="3200400" y="1803633"/>
              <a:ext cx="781477" cy="787167"/>
            </a:xfrm>
            <a:prstGeom prst="straightConnector1">
              <a:avLst/>
            </a:prstGeom>
            <a:ln>
              <a:solidFill>
                <a:schemeClr val="accent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97" name="Straight Arrow Connector 96">
              <a:extLst>
                <a:ext uri="{FF2B5EF4-FFF2-40B4-BE49-F238E27FC236}">
                  <a16:creationId xmlns:a16="http://schemas.microsoft.com/office/drawing/2014/main" id="{8926A889-00EB-4765-AEC8-412D7ACCD2C0}"/>
                </a:ext>
              </a:extLst>
            </p:cNvPr>
            <p:cNvCxnSpPr/>
            <p:nvPr/>
          </p:nvCxnSpPr>
          <p:spPr>
            <a:xfrm flipV="1">
              <a:off x="3846339" y="5114634"/>
              <a:ext cx="1313810" cy="688561"/>
            </a:xfrm>
            <a:prstGeom prst="straightConnector1">
              <a:avLst/>
            </a:prstGeom>
            <a:ln>
              <a:solidFill>
                <a:schemeClr val="accent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a:extLst>
                <a:ext uri="{FF2B5EF4-FFF2-40B4-BE49-F238E27FC236}">
                  <a16:creationId xmlns:a16="http://schemas.microsoft.com/office/drawing/2014/main" id="{EEFBE7A2-1463-4706-9D68-A096B36FA43B}"/>
                </a:ext>
              </a:extLst>
            </p:cNvPr>
            <p:cNvCxnSpPr/>
            <p:nvPr/>
          </p:nvCxnSpPr>
          <p:spPr>
            <a:xfrm flipV="1">
              <a:off x="5411040" y="4156136"/>
              <a:ext cx="557058" cy="619295"/>
            </a:xfrm>
            <a:prstGeom prst="straightConnector1">
              <a:avLst/>
            </a:prstGeom>
            <a:ln>
              <a:solidFill>
                <a:schemeClr val="accent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01" name="Straight Arrow Connector 100">
              <a:extLst>
                <a:ext uri="{FF2B5EF4-FFF2-40B4-BE49-F238E27FC236}">
                  <a16:creationId xmlns:a16="http://schemas.microsoft.com/office/drawing/2014/main" id="{11DC9042-B5DE-4560-960C-0474E1F8B468}"/>
                </a:ext>
              </a:extLst>
            </p:cNvPr>
            <p:cNvCxnSpPr/>
            <p:nvPr/>
          </p:nvCxnSpPr>
          <p:spPr>
            <a:xfrm flipV="1">
              <a:off x="6184959" y="2996967"/>
              <a:ext cx="1015219" cy="643202"/>
            </a:xfrm>
            <a:prstGeom prst="straightConnector1">
              <a:avLst/>
            </a:prstGeom>
            <a:ln>
              <a:solidFill>
                <a:schemeClr val="accent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03" name="Straight Arrow Connector 102">
              <a:extLst>
                <a:ext uri="{FF2B5EF4-FFF2-40B4-BE49-F238E27FC236}">
                  <a16:creationId xmlns:a16="http://schemas.microsoft.com/office/drawing/2014/main" id="{062897CC-140B-4344-B2CF-F927E2259CA6}"/>
                </a:ext>
              </a:extLst>
            </p:cNvPr>
            <p:cNvCxnSpPr/>
            <p:nvPr/>
          </p:nvCxnSpPr>
          <p:spPr>
            <a:xfrm flipV="1">
              <a:off x="7345094" y="1779225"/>
              <a:ext cx="660632" cy="804508"/>
            </a:xfrm>
            <a:prstGeom prst="straightConnector1">
              <a:avLst/>
            </a:prstGeom>
            <a:ln>
              <a:solidFill>
                <a:schemeClr val="accent2">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grpSp>
      <p:sp>
        <p:nvSpPr>
          <p:cNvPr id="106" name="TextBox 105">
            <a:extLst>
              <a:ext uri="{FF2B5EF4-FFF2-40B4-BE49-F238E27FC236}">
                <a16:creationId xmlns:a16="http://schemas.microsoft.com/office/drawing/2014/main" id="{F448B9E4-5363-43AD-A080-93752C621778}"/>
              </a:ext>
            </a:extLst>
          </p:cNvPr>
          <p:cNvSpPr txBox="1"/>
          <p:nvPr/>
        </p:nvSpPr>
        <p:spPr>
          <a:xfrm>
            <a:off x="3128813" y="3536805"/>
            <a:ext cx="5994398" cy="830997"/>
          </a:xfrm>
          <a:prstGeom prst="rect">
            <a:avLst/>
          </a:prstGeom>
          <a:solidFill>
            <a:schemeClr val="bg1">
              <a:lumMod val="75000"/>
              <a:alpha val="64000"/>
            </a:schemeClr>
          </a:solidFill>
        </p:spPr>
        <p:txBody>
          <a:bodyPr wrap="none" rtlCol="0">
            <a:spAutoFit/>
          </a:bodyPr>
          <a:lstStyle/>
          <a:p>
            <a:r>
              <a:rPr lang="en-US" sz="4800" b="1" dirty="0">
                <a:solidFill>
                  <a:srgbClr val="FF0000"/>
                </a:solidFill>
              </a:rPr>
              <a:t>No backward pointers!</a:t>
            </a:r>
          </a:p>
        </p:txBody>
      </p:sp>
      <p:sp>
        <p:nvSpPr>
          <p:cNvPr id="60" name="TextBox 59">
            <a:extLst>
              <a:ext uri="{FF2B5EF4-FFF2-40B4-BE49-F238E27FC236}">
                <a16:creationId xmlns:a16="http://schemas.microsoft.com/office/drawing/2014/main" id="{B8648DED-7EF0-43A6-A333-3C4482B1B7AA}"/>
              </a:ext>
            </a:extLst>
          </p:cNvPr>
          <p:cNvSpPr txBox="1"/>
          <p:nvPr/>
        </p:nvSpPr>
        <p:spPr>
          <a:xfrm>
            <a:off x="3632083" y="3544368"/>
            <a:ext cx="4313489" cy="830997"/>
          </a:xfrm>
          <a:prstGeom prst="rect">
            <a:avLst/>
          </a:prstGeom>
          <a:solidFill>
            <a:schemeClr val="bg1">
              <a:lumMod val="75000"/>
              <a:alpha val="64000"/>
            </a:schemeClr>
          </a:solidFill>
        </p:spPr>
        <p:txBody>
          <a:bodyPr wrap="none" rtlCol="0">
            <a:spAutoFit/>
          </a:bodyPr>
          <a:lstStyle/>
          <a:p>
            <a:r>
              <a:rPr lang="en-US" sz="4800" b="1" dirty="0">
                <a:solidFill>
                  <a:srgbClr val="FF0000"/>
                </a:solidFill>
              </a:rPr>
              <a:t>Large overhead!</a:t>
            </a:r>
          </a:p>
        </p:txBody>
      </p:sp>
    </p:spTree>
    <p:extLst>
      <p:ext uri="{BB962C8B-B14F-4D97-AF65-F5344CB8AC3E}">
        <p14:creationId xmlns:p14="http://schemas.microsoft.com/office/powerpoint/2010/main" val="350397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6"/>
                                        </p:tgtEl>
                                        <p:attrNameLst>
                                          <p:attrName>fillcolor</p:attrName>
                                        </p:attrNameLst>
                                      </p:cBhvr>
                                      <p:to>
                                        <a:schemeClr val="accent2"/>
                                      </p:to>
                                    </p:animClr>
                                    <p:set>
                                      <p:cBhvr>
                                        <p:cTn id="7" dur="2000" fill="hold"/>
                                        <p:tgtEl>
                                          <p:spTgt spid="26"/>
                                        </p:tgtEl>
                                        <p:attrNameLst>
                                          <p:attrName>fill.type</p:attrName>
                                        </p:attrNameLst>
                                      </p:cBhvr>
                                      <p:to>
                                        <p:strVal val="solid"/>
                                      </p:to>
                                    </p:set>
                                    <p:set>
                                      <p:cBhvr>
                                        <p:cTn id="8" dur="2000" fill="hold"/>
                                        <p:tgtEl>
                                          <p:spTgt spid="26"/>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104"/>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0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7" presetClass="emph" presetSubtype="2" fill="hold" nodeType="clickEffect">
                                  <p:stCondLst>
                                    <p:cond delay="0"/>
                                  </p:stCondLst>
                                  <p:childTnLst>
                                    <p:animClr clrSpc="rgb" dir="cw">
                                      <p:cBhvr>
                                        <p:cTn id="26" dur="2000" fill="hold"/>
                                        <p:tgtEl>
                                          <p:spTgt spid="75"/>
                                        </p:tgtEl>
                                        <p:attrNameLst>
                                          <p:attrName>stroke.color</p:attrName>
                                        </p:attrNameLst>
                                      </p:cBhvr>
                                      <p:to>
                                        <a:schemeClr val="accent2"/>
                                      </p:to>
                                    </p:animClr>
                                    <p:set>
                                      <p:cBhvr>
                                        <p:cTn id="27" dur="2000" fill="hold"/>
                                        <p:tgtEl>
                                          <p:spTgt spid="75"/>
                                        </p:tgtEl>
                                        <p:attrNameLst>
                                          <p:attrName>stroke.on</p:attrName>
                                        </p:attrNameLst>
                                      </p:cBhvr>
                                      <p:to>
                                        <p:strVal val="true"/>
                                      </p:to>
                                    </p:set>
                                  </p:childTnLst>
                                </p:cTn>
                              </p:par>
                              <p:par>
                                <p:cTn id="28" presetID="7" presetClass="emph" presetSubtype="2" fill="hold" nodeType="withEffect">
                                  <p:stCondLst>
                                    <p:cond delay="0"/>
                                  </p:stCondLst>
                                  <p:childTnLst>
                                    <p:animClr clrSpc="rgb" dir="cw">
                                      <p:cBhvr>
                                        <p:cTn id="29" dur="2000" fill="hold"/>
                                        <p:tgtEl>
                                          <p:spTgt spid="73"/>
                                        </p:tgtEl>
                                        <p:attrNameLst>
                                          <p:attrName>stroke.color</p:attrName>
                                        </p:attrNameLst>
                                      </p:cBhvr>
                                      <p:to>
                                        <a:schemeClr val="accent2"/>
                                      </p:to>
                                    </p:animClr>
                                    <p:set>
                                      <p:cBhvr>
                                        <p:cTn id="30" dur="2000" fill="hold"/>
                                        <p:tgtEl>
                                          <p:spTgt spid="73"/>
                                        </p:tgtEl>
                                        <p:attrNameLst>
                                          <p:attrName>stroke.on</p:attrName>
                                        </p:attrNameLst>
                                      </p:cBhvr>
                                      <p:to>
                                        <p:strVal val="true"/>
                                      </p:to>
                                    </p:set>
                                  </p:childTnLst>
                                </p:cTn>
                              </p:par>
                              <p:par>
                                <p:cTn id="31" presetID="7" presetClass="emph" presetSubtype="2" fill="hold" nodeType="withEffect">
                                  <p:stCondLst>
                                    <p:cond delay="0"/>
                                  </p:stCondLst>
                                  <p:childTnLst>
                                    <p:animClr clrSpc="rgb" dir="cw">
                                      <p:cBhvr>
                                        <p:cTn id="32" dur="2000" fill="hold"/>
                                        <p:tgtEl>
                                          <p:spTgt spid="81"/>
                                        </p:tgtEl>
                                        <p:attrNameLst>
                                          <p:attrName>stroke.color</p:attrName>
                                        </p:attrNameLst>
                                      </p:cBhvr>
                                      <p:to>
                                        <a:schemeClr val="accent2"/>
                                      </p:to>
                                    </p:animClr>
                                    <p:set>
                                      <p:cBhvr>
                                        <p:cTn id="33" dur="2000" fill="hold"/>
                                        <p:tgtEl>
                                          <p:spTgt spid="81"/>
                                        </p:tgtEl>
                                        <p:attrNameLst>
                                          <p:attrName>stroke.on</p:attrName>
                                        </p:attrNameLst>
                                      </p:cBhvr>
                                      <p:to>
                                        <p:strVal val="true"/>
                                      </p:to>
                                    </p:set>
                                  </p:childTnLst>
                                </p:cTn>
                              </p:par>
                              <p:par>
                                <p:cTn id="34" presetID="7" presetClass="emph" presetSubtype="2" fill="hold" nodeType="withEffect">
                                  <p:stCondLst>
                                    <p:cond delay="0"/>
                                  </p:stCondLst>
                                  <p:childTnLst>
                                    <p:animClr clrSpc="rgb" dir="cw">
                                      <p:cBhvr>
                                        <p:cTn id="35" dur="2000" fill="hold"/>
                                        <p:tgtEl>
                                          <p:spTgt spid="59"/>
                                        </p:tgtEl>
                                        <p:attrNameLst>
                                          <p:attrName>stroke.color</p:attrName>
                                        </p:attrNameLst>
                                      </p:cBhvr>
                                      <p:to>
                                        <a:schemeClr val="accent2"/>
                                      </p:to>
                                    </p:animClr>
                                    <p:set>
                                      <p:cBhvr>
                                        <p:cTn id="36" dur="2000" fill="hold"/>
                                        <p:tgtEl>
                                          <p:spTgt spid="59"/>
                                        </p:tgtEl>
                                        <p:attrNameLst>
                                          <p:attrName>stroke.on</p:attrName>
                                        </p:attrNameLst>
                                      </p:cBhvr>
                                      <p:to>
                                        <p:strVal val="true"/>
                                      </p:to>
                                    </p:set>
                                  </p:childTnLst>
                                </p:cTn>
                              </p:par>
                              <p:par>
                                <p:cTn id="37" presetID="7" presetClass="emph" presetSubtype="2" fill="hold" nodeType="withEffect">
                                  <p:stCondLst>
                                    <p:cond delay="0"/>
                                  </p:stCondLst>
                                  <p:childTnLst>
                                    <p:animClr clrSpc="rgb" dir="cw">
                                      <p:cBhvr>
                                        <p:cTn id="38" dur="2000" fill="hold"/>
                                        <p:tgtEl>
                                          <p:spTgt spid="83"/>
                                        </p:tgtEl>
                                        <p:attrNameLst>
                                          <p:attrName>stroke.color</p:attrName>
                                        </p:attrNameLst>
                                      </p:cBhvr>
                                      <p:to>
                                        <a:schemeClr val="accent2"/>
                                      </p:to>
                                    </p:animClr>
                                    <p:set>
                                      <p:cBhvr>
                                        <p:cTn id="39" dur="2000" fill="hold"/>
                                        <p:tgtEl>
                                          <p:spTgt spid="83"/>
                                        </p:tgtEl>
                                        <p:attrNameLst>
                                          <p:attrName>stroke.on</p:attrName>
                                        </p:attrNameLst>
                                      </p:cBhvr>
                                      <p:to>
                                        <p:strVal val="true"/>
                                      </p:to>
                                    </p:set>
                                  </p:childTnLst>
                                </p:cTn>
                              </p:par>
                              <p:par>
                                <p:cTn id="40" presetID="7" presetClass="emph" presetSubtype="2" fill="hold" nodeType="withEffect">
                                  <p:stCondLst>
                                    <p:cond delay="0"/>
                                  </p:stCondLst>
                                  <p:childTnLst>
                                    <p:animClr clrSpc="rgb" dir="cw">
                                      <p:cBhvr>
                                        <p:cTn id="41" dur="2000" fill="hold"/>
                                        <p:tgtEl>
                                          <p:spTgt spid="57"/>
                                        </p:tgtEl>
                                        <p:attrNameLst>
                                          <p:attrName>stroke.color</p:attrName>
                                        </p:attrNameLst>
                                      </p:cBhvr>
                                      <p:to>
                                        <a:schemeClr val="accent2"/>
                                      </p:to>
                                    </p:animClr>
                                    <p:set>
                                      <p:cBhvr>
                                        <p:cTn id="42" dur="2000" fill="hold"/>
                                        <p:tgtEl>
                                          <p:spTgt spid="57"/>
                                        </p:tgtEl>
                                        <p:attrNameLst>
                                          <p:attrName>stroke.on</p:attrName>
                                        </p:attrNameLst>
                                      </p:cBhvr>
                                      <p:to>
                                        <p:strVal val="true"/>
                                      </p:to>
                                    </p:set>
                                  </p:childTnLst>
                                </p:cTn>
                              </p:par>
                              <p:par>
                                <p:cTn id="43" presetID="7" presetClass="emph" presetSubtype="2" fill="hold" nodeType="withEffect">
                                  <p:stCondLst>
                                    <p:cond delay="0"/>
                                  </p:stCondLst>
                                  <p:childTnLst>
                                    <p:animClr clrSpc="rgb" dir="cw">
                                      <p:cBhvr>
                                        <p:cTn id="44" dur="2000" fill="hold"/>
                                        <p:tgtEl>
                                          <p:spTgt spid="55"/>
                                        </p:tgtEl>
                                        <p:attrNameLst>
                                          <p:attrName>stroke.color</p:attrName>
                                        </p:attrNameLst>
                                      </p:cBhvr>
                                      <p:to>
                                        <a:schemeClr val="accent2"/>
                                      </p:to>
                                    </p:animClr>
                                    <p:set>
                                      <p:cBhvr>
                                        <p:cTn id="45" dur="2000" fill="hold"/>
                                        <p:tgtEl>
                                          <p:spTgt spid="55"/>
                                        </p:tgtEl>
                                        <p:attrNameLst>
                                          <p:attrName>stroke.on</p:attrName>
                                        </p:attrNameLst>
                                      </p:cBhvr>
                                      <p:to>
                                        <p:strVal val="true"/>
                                      </p:to>
                                    </p:set>
                                  </p:childTnLst>
                                </p:cTn>
                              </p:par>
                              <p:par>
                                <p:cTn id="46" presetID="7" presetClass="emph" presetSubtype="2" fill="hold" nodeType="withEffect">
                                  <p:stCondLst>
                                    <p:cond delay="0"/>
                                  </p:stCondLst>
                                  <p:childTnLst>
                                    <p:animClr clrSpc="rgb" dir="cw">
                                      <p:cBhvr>
                                        <p:cTn id="47" dur="2000" fill="hold"/>
                                        <p:tgtEl>
                                          <p:spTgt spid="53"/>
                                        </p:tgtEl>
                                        <p:attrNameLst>
                                          <p:attrName>stroke.color</p:attrName>
                                        </p:attrNameLst>
                                      </p:cBhvr>
                                      <p:to>
                                        <a:schemeClr val="accent2"/>
                                      </p:to>
                                    </p:animClr>
                                    <p:set>
                                      <p:cBhvr>
                                        <p:cTn id="48" dur="2000" fill="hold"/>
                                        <p:tgtEl>
                                          <p:spTgt spid="53"/>
                                        </p:tgtEl>
                                        <p:attrNameLst>
                                          <p:attrName>stroke.on</p:attrName>
                                        </p:attrNameLst>
                                      </p:cBhvr>
                                      <p:to>
                                        <p:strVal val="true"/>
                                      </p:to>
                                    </p:set>
                                  </p:childTnLst>
                                </p:cTn>
                              </p:par>
                              <p:par>
                                <p:cTn id="49" presetID="7" presetClass="emph" presetSubtype="2" fill="hold" nodeType="withEffect">
                                  <p:stCondLst>
                                    <p:cond delay="0"/>
                                  </p:stCondLst>
                                  <p:childTnLst>
                                    <p:animClr clrSpc="rgb" dir="cw">
                                      <p:cBhvr>
                                        <p:cTn id="50" dur="2000" fill="hold"/>
                                        <p:tgtEl>
                                          <p:spTgt spid="77"/>
                                        </p:tgtEl>
                                        <p:attrNameLst>
                                          <p:attrName>stroke.color</p:attrName>
                                        </p:attrNameLst>
                                      </p:cBhvr>
                                      <p:to>
                                        <a:schemeClr val="accent2"/>
                                      </p:to>
                                    </p:animClr>
                                    <p:set>
                                      <p:cBhvr>
                                        <p:cTn id="51" dur="2000" fill="hold"/>
                                        <p:tgtEl>
                                          <p:spTgt spid="77"/>
                                        </p:tgtEl>
                                        <p:attrNameLst>
                                          <p:attrName>stroke.on</p:attrName>
                                        </p:attrNameLst>
                                      </p:cBhvr>
                                      <p:to>
                                        <p:strVal val="true"/>
                                      </p:to>
                                    </p:set>
                                  </p:childTnLst>
                                </p:cTn>
                              </p:par>
                              <p:par>
                                <p:cTn id="52" presetID="7" presetClass="emph" presetSubtype="2" fill="hold" nodeType="withEffect">
                                  <p:stCondLst>
                                    <p:cond delay="0"/>
                                  </p:stCondLst>
                                  <p:childTnLst>
                                    <p:animClr clrSpc="rgb" dir="cw">
                                      <p:cBhvr>
                                        <p:cTn id="53" dur="2000" fill="hold"/>
                                        <p:tgtEl>
                                          <p:spTgt spid="71"/>
                                        </p:tgtEl>
                                        <p:attrNameLst>
                                          <p:attrName>stroke.color</p:attrName>
                                        </p:attrNameLst>
                                      </p:cBhvr>
                                      <p:to>
                                        <a:schemeClr val="accent2"/>
                                      </p:to>
                                    </p:animClr>
                                    <p:set>
                                      <p:cBhvr>
                                        <p:cTn id="54" dur="2000" fill="hold"/>
                                        <p:tgtEl>
                                          <p:spTgt spid="71"/>
                                        </p:tgtEl>
                                        <p:attrNameLst>
                                          <p:attrName>stroke.on</p:attrName>
                                        </p:attrNameLst>
                                      </p:cBhvr>
                                      <p:to>
                                        <p:strVal val="true"/>
                                      </p:to>
                                    </p:set>
                                  </p:childTnLst>
                                </p:cTn>
                              </p:par>
                              <p:par>
                                <p:cTn id="55" presetID="7" presetClass="emph" presetSubtype="2" fill="hold" nodeType="withEffect">
                                  <p:stCondLst>
                                    <p:cond delay="0"/>
                                  </p:stCondLst>
                                  <p:childTnLst>
                                    <p:animClr clrSpc="rgb" dir="cw">
                                      <p:cBhvr>
                                        <p:cTn id="56" dur="2000" fill="hold"/>
                                        <p:tgtEl>
                                          <p:spTgt spid="69"/>
                                        </p:tgtEl>
                                        <p:attrNameLst>
                                          <p:attrName>stroke.color</p:attrName>
                                        </p:attrNameLst>
                                      </p:cBhvr>
                                      <p:to>
                                        <a:schemeClr val="accent2"/>
                                      </p:to>
                                    </p:animClr>
                                    <p:set>
                                      <p:cBhvr>
                                        <p:cTn id="57" dur="2000" fill="hold"/>
                                        <p:tgtEl>
                                          <p:spTgt spid="69"/>
                                        </p:tgtEl>
                                        <p:attrNameLst>
                                          <p:attrName>stroke.on</p:attrName>
                                        </p:attrNameLst>
                                      </p:cBhvr>
                                      <p:to>
                                        <p:strVal val="true"/>
                                      </p:to>
                                    </p:set>
                                  </p:childTnLst>
                                </p:cTn>
                              </p:par>
                              <p:par>
                                <p:cTn id="58" presetID="7" presetClass="emph" presetSubtype="2" fill="hold" nodeType="withEffect">
                                  <p:stCondLst>
                                    <p:cond delay="0"/>
                                  </p:stCondLst>
                                  <p:childTnLst>
                                    <p:animClr clrSpc="rgb" dir="cw">
                                      <p:cBhvr>
                                        <p:cTn id="59" dur="2000" fill="hold"/>
                                        <p:tgtEl>
                                          <p:spTgt spid="65"/>
                                        </p:tgtEl>
                                        <p:attrNameLst>
                                          <p:attrName>stroke.color</p:attrName>
                                        </p:attrNameLst>
                                      </p:cBhvr>
                                      <p:to>
                                        <a:schemeClr val="accent2"/>
                                      </p:to>
                                    </p:animClr>
                                    <p:set>
                                      <p:cBhvr>
                                        <p:cTn id="60" dur="2000" fill="hold"/>
                                        <p:tgtEl>
                                          <p:spTgt spid="65"/>
                                        </p:tgtEl>
                                        <p:attrNameLst>
                                          <p:attrName>stroke.on</p:attrName>
                                        </p:attrNameLst>
                                      </p:cBhvr>
                                      <p:to>
                                        <p:strVal val="true"/>
                                      </p:to>
                                    </p:set>
                                  </p:childTnLst>
                                </p:cTn>
                              </p:par>
                              <p:par>
                                <p:cTn id="61" presetID="7" presetClass="emph" presetSubtype="2" fill="hold" nodeType="withEffect">
                                  <p:stCondLst>
                                    <p:cond delay="0"/>
                                  </p:stCondLst>
                                  <p:childTnLst>
                                    <p:animClr clrSpc="rgb" dir="cw">
                                      <p:cBhvr>
                                        <p:cTn id="62" dur="2000" fill="hold"/>
                                        <p:tgtEl>
                                          <p:spTgt spid="67"/>
                                        </p:tgtEl>
                                        <p:attrNameLst>
                                          <p:attrName>stroke.color</p:attrName>
                                        </p:attrNameLst>
                                      </p:cBhvr>
                                      <p:to>
                                        <a:schemeClr val="accent2"/>
                                      </p:to>
                                    </p:animClr>
                                    <p:set>
                                      <p:cBhvr>
                                        <p:cTn id="63" dur="2000" fill="hold"/>
                                        <p:tgtEl>
                                          <p:spTgt spid="67"/>
                                        </p:tgtEl>
                                        <p:attrNameLst>
                                          <p:attrName>stroke.on</p:attrName>
                                        </p:attrNameLst>
                                      </p:cBhvr>
                                      <p:to>
                                        <p:strVal val="true"/>
                                      </p:to>
                                    </p:set>
                                  </p:childTnLst>
                                </p:cTn>
                              </p:par>
                              <p:par>
                                <p:cTn id="64" presetID="7" presetClass="emph" presetSubtype="2" fill="hold" nodeType="withEffect">
                                  <p:stCondLst>
                                    <p:cond delay="0"/>
                                  </p:stCondLst>
                                  <p:childTnLst>
                                    <p:animClr clrSpc="rgb" dir="cw">
                                      <p:cBhvr>
                                        <p:cTn id="65" dur="2000" fill="hold"/>
                                        <p:tgtEl>
                                          <p:spTgt spid="49"/>
                                        </p:tgtEl>
                                        <p:attrNameLst>
                                          <p:attrName>stroke.color</p:attrName>
                                        </p:attrNameLst>
                                      </p:cBhvr>
                                      <p:to>
                                        <a:schemeClr val="accent2"/>
                                      </p:to>
                                    </p:animClr>
                                    <p:set>
                                      <p:cBhvr>
                                        <p:cTn id="66" dur="2000" fill="hold"/>
                                        <p:tgtEl>
                                          <p:spTgt spid="49"/>
                                        </p:tgtEl>
                                        <p:attrNameLst>
                                          <p:attrName>stroke.on</p:attrName>
                                        </p:attrNameLst>
                                      </p:cBhvr>
                                      <p:to>
                                        <p:strVal val="true"/>
                                      </p:to>
                                    </p:set>
                                  </p:childTnLst>
                                </p:cTn>
                              </p:par>
                              <p:par>
                                <p:cTn id="67" presetID="7" presetClass="emph" presetSubtype="2" fill="hold" nodeType="withEffect">
                                  <p:stCondLst>
                                    <p:cond delay="0"/>
                                  </p:stCondLst>
                                  <p:childTnLst>
                                    <p:animClr clrSpc="rgb" dir="cw">
                                      <p:cBhvr>
                                        <p:cTn id="68" dur="2000" fill="hold"/>
                                        <p:tgtEl>
                                          <p:spTgt spid="51"/>
                                        </p:tgtEl>
                                        <p:attrNameLst>
                                          <p:attrName>stroke.color</p:attrName>
                                        </p:attrNameLst>
                                      </p:cBhvr>
                                      <p:to>
                                        <a:schemeClr val="accent2"/>
                                      </p:to>
                                    </p:animClr>
                                    <p:set>
                                      <p:cBhvr>
                                        <p:cTn id="69" dur="2000" fill="hold"/>
                                        <p:tgtEl>
                                          <p:spTgt spid="51"/>
                                        </p:tgtEl>
                                        <p:attrNameLst>
                                          <p:attrName>stroke.on</p:attrName>
                                        </p:attrNameLst>
                                      </p:cBhvr>
                                      <p:to>
                                        <p:strVal val="true"/>
                                      </p:to>
                                    </p:set>
                                  </p:childTnLst>
                                </p:cTn>
                              </p:par>
                              <p:par>
                                <p:cTn id="70" presetID="7" presetClass="emph" presetSubtype="2" fill="hold" nodeType="withEffect">
                                  <p:stCondLst>
                                    <p:cond delay="0"/>
                                  </p:stCondLst>
                                  <p:childTnLst>
                                    <p:animClr clrSpc="rgb" dir="cw">
                                      <p:cBhvr>
                                        <p:cTn id="71" dur="2000" fill="hold"/>
                                        <p:tgtEl>
                                          <p:spTgt spid="47"/>
                                        </p:tgtEl>
                                        <p:attrNameLst>
                                          <p:attrName>stroke.color</p:attrName>
                                        </p:attrNameLst>
                                      </p:cBhvr>
                                      <p:to>
                                        <a:schemeClr val="accent2"/>
                                      </p:to>
                                    </p:animClr>
                                    <p:set>
                                      <p:cBhvr>
                                        <p:cTn id="72" dur="2000" fill="hold"/>
                                        <p:tgtEl>
                                          <p:spTgt spid="47"/>
                                        </p:tgtEl>
                                        <p:attrNameLst>
                                          <p:attrName>stroke.on</p:attrName>
                                        </p:attrNameLst>
                                      </p:cBhvr>
                                      <p:to>
                                        <p:strVal val="true"/>
                                      </p:to>
                                    </p:set>
                                  </p:childTnLst>
                                </p:cTn>
                              </p:par>
                              <p:par>
                                <p:cTn id="73" presetID="7" presetClass="emph" presetSubtype="2" fill="hold" nodeType="withEffect">
                                  <p:stCondLst>
                                    <p:cond delay="0"/>
                                  </p:stCondLst>
                                  <p:childTnLst>
                                    <p:animClr clrSpc="rgb" dir="cw">
                                      <p:cBhvr>
                                        <p:cTn id="74" dur="2000" fill="hold"/>
                                        <p:tgtEl>
                                          <p:spTgt spid="41"/>
                                        </p:tgtEl>
                                        <p:attrNameLst>
                                          <p:attrName>stroke.color</p:attrName>
                                        </p:attrNameLst>
                                      </p:cBhvr>
                                      <p:to>
                                        <a:schemeClr val="accent2"/>
                                      </p:to>
                                    </p:animClr>
                                    <p:set>
                                      <p:cBhvr>
                                        <p:cTn id="75" dur="2000" fill="hold"/>
                                        <p:tgtEl>
                                          <p:spTgt spid="41"/>
                                        </p:tgtEl>
                                        <p:attrNameLst>
                                          <p:attrName>stroke.on</p:attrName>
                                        </p:attrNameLst>
                                      </p:cBhvr>
                                      <p:to>
                                        <p:strVal val="true"/>
                                      </p:to>
                                    </p:set>
                                  </p:childTnLst>
                                </p:cTn>
                              </p:par>
                              <p:par>
                                <p:cTn id="76" presetID="7" presetClass="emph" presetSubtype="2" fill="hold" nodeType="withEffect">
                                  <p:stCondLst>
                                    <p:cond delay="0"/>
                                  </p:stCondLst>
                                  <p:childTnLst>
                                    <p:animClr clrSpc="rgb" dir="cw">
                                      <p:cBhvr>
                                        <p:cTn id="77" dur="2000" fill="hold"/>
                                        <p:tgtEl>
                                          <p:spTgt spid="43"/>
                                        </p:tgtEl>
                                        <p:attrNameLst>
                                          <p:attrName>stroke.color</p:attrName>
                                        </p:attrNameLst>
                                      </p:cBhvr>
                                      <p:to>
                                        <a:schemeClr val="accent2"/>
                                      </p:to>
                                    </p:animClr>
                                    <p:set>
                                      <p:cBhvr>
                                        <p:cTn id="78" dur="2000" fill="hold"/>
                                        <p:tgtEl>
                                          <p:spTgt spid="43"/>
                                        </p:tgtEl>
                                        <p:attrNameLst>
                                          <p:attrName>stroke.on</p:attrName>
                                        </p:attrNameLst>
                                      </p:cBhvr>
                                      <p:to>
                                        <p:strVal val="true"/>
                                      </p:to>
                                    </p:set>
                                  </p:childTnLst>
                                </p:cTn>
                              </p:par>
                              <p:par>
                                <p:cTn id="79" presetID="7" presetClass="emph" presetSubtype="2" fill="hold" nodeType="withEffect">
                                  <p:stCondLst>
                                    <p:cond delay="0"/>
                                  </p:stCondLst>
                                  <p:childTnLst>
                                    <p:animClr clrSpc="rgb" dir="cw">
                                      <p:cBhvr>
                                        <p:cTn id="80" dur="2000" fill="hold"/>
                                        <p:tgtEl>
                                          <p:spTgt spid="45"/>
                                        </p:tgtEl>
                                        <p:attrNameLst>
                                          <p:attrName>stroke.color</p:attrName>
                                        </p:attrNameLst>
                                      </p:cBhvr>
                                      <p:to>
                                        <a:schemeClr val="accent2"/>
                                      </p:to>
                                    </p:animClr>
                                    <p:set>
                                      <p:cBhvr>
                                        <p:cTn id="81" dur="2000" fill="hold"/>
                                        <p:tgtEl>
                                          <p:spTgt spid="45"/>
                                        </p:tgtEl>
                                        <p:attrNameLst>
                                          <p:attrName>stroke.on</p:attrName>
                                        </p:attrNameLst>
                                      </p:cBhvr>
                                      <p:to>
                                        <p:strVal val="true"/>
                                      </p:to>
                                    </p:set>
                                  </p:childTnLst>
                                </p:cTn>
                              </p:par>
                              <p:par>
                                <p:cTn id="82" presetID="7" presetClass="emph" presetSubtype="2" fill="hold" nodeType="withEffect">
                                  <p:stCondLst>
                                    <p:cond delay="0"/>
                                  </p:stCondLst>
                                  <p:childTnLst>
                                    <p:animClr clrSpc="rgb" dir="cw">
                                      <p:cBhvr>
                                        <p:cTn id="83" dur="2000" fill="hold"/>
                                        <p:tgtEl>
                                          <p:spTgt spid="61"/>
                                        </p:tgtEl>
                                        <p:attrNameLst>
                                          <p:attrName>stroke.color</p:attrName>
                                        </p:attrNameLst>
                                      </p:cBhvr>
                                      <p:to>
                                        <a:schemeClr val="accent2"/>
                                      </p:to>
                                    </p:animClr>
                                    <p:set>
                                      <p:cBhvr>
                                        <p:cTn id="84" dur="2000" fill="hold"/>
                                        <p:tgtEl>
                                          <p:spTgt spid="61"/>
                                        </p:tgtEl>
                                        <p:attrNameLst>
                                          <p:attrName>stroke.on</p:attrName>
                                        </p:attrNameLst>
                                      </p:cBhvr>
                                      <p:to>
                                        <p:strVal val="true"/>
                                      </p:to>
                                    </p:set>
                                  </p:childTnLst>
                                </p:cTn>
                              </p:par>
                              <p:par>
                                <p:cTn id="85" presetID="7" presetClass="emph" presetSubtype="2" fill="hold" nodeType="withEffect">
                                  <p:stCondLst>
                                    <p:cond delay="0"/>
                                  </p:stCondLst>
                                  <p:childTnLst>
                                    <p:animClr clrSpc="rgb" dir="cw">
                                      <p:cBhvr>
                                        <p:cTn id="86" dur="2000" fill="hold"/>
                                        <p:tgtEl>
                                          <p:spTgt spid="63"/>
                                        </p:tgtEl>
                                        <p:attrNameLst>
                                          <p:attrName>stroke.color</p:attrName>
                                        </p:attrNameLst>
                                      </p:cBhvr>
                                      <p:to>
                                        <a:schemeClr val="accent2"/>
                                      </p:to>
                                    </p:animClr>
                                    <p:set>
                                      <p:cBhvr>
                                        <p:cTn id="87" dur="2000" fill="hold"/>
                                        <p:tgtEl>
                                          <p:spTgt spid="63"/>
                                        </p:tgtEl>
                                        <p:attrNameLst>
                                          <p:attrName>stroke.on</p:attrName>
                                        </p:attrNameLst>
                                      </p:cBhvr>
                                      <p:to>
                                        <p:strVal val="true"/>
                                      </p:to>
                                    </p:set>
                                  </p:childTnLst>
                                </p:cTn>
                              </p:par>
                            </p:childTnLst>
                          </p:cTn>
                        </p:par>
                      </p:childTnLst>
                    </p:cTn>
                  </p:par>
                  <p:par>
                    <p:cTn id="88" fill="hold">
                      <p:stCondLst>
                        <p:cond delay="indefinite"/>
                      </p:stCondLst>
                      <p:childTnLst>
                        <p:par>
                          <p:cTn id="89" fill="hold">
                            <p:stCondLst>
                              <p:cond delay="0"/>
                            </p:stCondLst>
                            <p:childTnLst>
                              <p:par>
                                <p:cTn id="90" presetID="7" presetClass="emph" presetSubtype="2" fill="hold" nodeType="clickEffect">
                                  <p:stCondLst>
                                    <p:cond delay="0"/>
                                  </p:stCondLst>
                                  <p:childTnLst>
                                    <p:animClr clrSpc="rgb" dir="cw">
                                      <p:cBhvr>
                                        <p:cTn id="91" dur="2000" fill="hold"/>
                                        <p:tgtEl>
                                          <p:spTgt spid="81"/>
                                        </p:tgtEl>
                                        <p:attrNameLst>
                                          <p:attrName>stroke.color</p:attrName>
                                        </p:attrNameLst>
                                      </p:cBhvr>
                                      <p:to>
                                        <a:srgbClr val="76923C"/>
                                      </p:to>
                                    </p:animClr>
                                    <p:set>
                                      <p:cBhvr>
                                        <p:cTn id="92" dur="2000" fill="hold"/>
                                        <p:tgtEl>
                                          <p:spTgt spid="81"/>
                                        </p:tgtEl>
                                        <p:attrNameLst>
                                          <p:attrName>stroke.on</p:attrName>
                                        </p:attrNameLst>
                                      </p:cBhvr>
                                      <p:to>
                                        <p:strVal val="true"/>
                                      </p:to>
                                    </p:set>
                                  </p:childTnLst>
                                </p:cTn>
                              </p:par>
                              <p:par>
                                <p:cTn id="93" presetID="7" presetClass="emph" presetSubtype="2" fill="hold" nodeType="withEffect">
                                  <p:stCondLst>
                                    <p:cond delay="0"/>
                                  </p:stCondLst>
                                  <p:childTnLst>
                                    <p:animClr clrSpc="rgb" dir="cw">
                                      <p:cBhvr>
                                        <p:cTn id="94" dur="2000" fill="hold"/>
                                        <p:tgtEl>
                                          <p:spTgt spid="59"/>
                                        </p:tgtEl>
                                        <p:attrNameLst>
                                          <p:attrName>stroke.color</p:attrName>
                                        </p:attrNameLst>
                                      </p:cBhvr>
                                      <p:to>
                                        <a:srgbClr val="76923C"/>
                                      </p:to>
                                    </p:animClr>
                                    <p:set>
                                      <p:cBhvr>
                                        <p:cTn id="95" dur="2000" fill="hold"/>
                                        <p:tgtEl>
                                          <p:spTgt spid="59"/>
                                        </p:tgtEl>
                                        <p:attrNameLst>
                                          <p:attrName>stroke.on</p:attrName>
                                        </p:attrNameLst>
                                      </p:cBhvr>
                                      <p:to>
                                        <p:strVal val="true"/>
                                      </p:to>
                                    </p:set>
                                  </p:childTnLst>
                                </p:cTn>
                              </p:par>
                              <p:par>
                                <p:cTn id="96" presetID="7" presetClass="emph" presetSubtype="2" fill="hold" nodeType="withEffect">
                                  <p:stCondLst>
                                    <p:cond delay="0"/>
                                  </p:stCondLst>
                                  <p:childTnLst>
                                    <p:animClr clrSpc="rgb" dir="cw">
                                      <p:cBhvr>
                                        <p:cTn id="97" dur="2000" fill="hold"/>
                                        <p:tgtEl>
                                          <p:spTgt spid="53"/>
                                        </p:tgtEl>
                                        <p:attrNameLst>
                                          <p:attrName>stroke.color</p:attrName>
                                        </p:attrNameLst>
                                      </p:cBhvr>
                                      <p:to>
                                        <a:srgbClr val="76923C"/>
                                      </p:to>
                                    </p:animClr>
                                    <p:set>
                                      <p:cBhvr>
                                        <p:cTn id="98" dur="2000" fill="hold"/>
                                        <p:tgtEl>
                                          <p:spTgt spid="53"/>
                                        </p:tgtEl>
                                        <p:attrNameLst>
                                          <p:attrName>stroke.on</p:attrName>
                                        </p:attrNameLst>
                                      </p:cBhvr>
                                      <p:to>
                                        <p:strVal val="true"/>
                                      </p:to>
                                    </p:set>
                                  </p:childTnLst>
                                </p:cTn>
                              </p:par>
                              <p:par>
                                <p:cTn id="99" presetID="7" presetClass="emph" presetSubtype="2" fill="hold" nodeType="withEffect">
                                  <p:stCondLst>
                                    <p:cond delay="0"/>
                                  </p:stCondLst>
                                  <p:childTnLst>
                                    <p:animClr clrSpc="rgb" dir="cw">
                                      <p:cBhvr>
                                        <p:cTn id="100" dur="2000" fill="hold"/>
                                        <p:tgtEl>
                                          <p:spTgt spid="77"/>
                                        </p:tgtEl>
                                        <p:attrNameLst>
                                          <p:attrName>stroke.color</p:attrName>
                                        </p:attrNameLst>
                                      </p:cBhvr>
                                      <p:to>
                                        <a:srgbClr val="76923C"/>
                                      </p:to>
                                    </p:animClr>
                                    <p:set>
                                      <p:cBhvr>
                                        <p:cTn id="101" dur="2000" fill="hold"/>
                                        <p:tgtEl>
                                          <p:spTgt spid="77"/>
                                        </p:tgtEl>
                                        <p:attrNameLst>
                                          <p:attrName>stroke.on</p:attrName>
                                        </p:attrNameLst>
                                      </p:cBhvr>
                                      <p:to>
                                        <p:strVal val="true"/>
                                      </p:to>
                                    </p:set>
                                  </p:childTnLst>
                                </p:cTn>
                              </p:par>
                              <p:par>
                                <p:cTn id="102" presetID="7" presetClass="emph" presetSubtype="2" fill="hold" nodeType="withEffect">
                                  <p:stCondLst>
                                    <p:cond delay="0"/>
                                  </p:stCondLst>
                                  <p:childTnLst>
                                    <p:animClr clrSpc="rgb" dir="cw">
                                      <p:cBhvr>
                                        <p:cTn id="103" dur="2000" fill="hold"/>
                                        <p:tgtEl>
                                          <p:spTgt spid="67"/>
                                        </p:tgtEl>
                                        <p:attrNameLst>
                                          <p:attrName>stroke.color</p:attrName>
                                        </p:attrNameLst>
                                      </p:cBhvr>
                                      <p:to>
                                        <a:srgbClr val="76923C"/>
                                      </p:to>
                                    </p:animClr>
                                    <p:set>
                                      <p:cBhvr>
                                        <p:cTn id="104" dur="2000" fill="hold"/>
                                        <p:tgtEl>
                                          <p:spTgt spid="67"/>
                                        </p:tgtEl>
                                        <p:attrNameLst>
                                          <p:attrName>stroke.on</p:attrName>
                                        </p:attrNameLst>
                                      </p:cBhvr>
                                      <p:to>
                                        <p:strVal val="true"/>
                                      </p:to>
                                    </p:set>
                                  </p:childTnLst>
                                </p:cTn>
                              </p:par>
                              <p:par>
                                <p:cTn id="105" presetID="7" presetClass="emph" presetSubtype="2" fill="hold" nodeType="withEffect">
                                  <p:stCondLst>
                                    <p:cond delay="0"/>
                                  </p:stCondLst>
                                  <p:childTnLst>
                                    <p:animClr clrSpc="rgb" dir="cw">
                                      <p:cBhvr>
                                        <p:cTn id="106" dur="2000" fill="hold"/>
                                        <p:tgtEl>
                                          <p:spTgt spid="49"/>
                                        </p:tgtEl>
                                        <p:attrNameLst>
                                          <p:attrName>stroke.color</p:attrName>
                                        </p:attrNameLst>
                                      </p:cBhvr>
                                      <p:to>
                                        <a:srgbClr val="76923C"/>
                                      </p:to>
                                    </p:animClr>
                                    <p:set>
                                      <p:cBhvr>
                                        <p:cTn id="107" dur="2000" fill="hold"/>
                                        <p:tgtEl>
                                          <p:spTgt spid="49"/>
                                        </p:tgtEl>
                                        <p:attrNameLst>
                                          <p:attrName>stroke.on</p:attrName>
                                        </p:attrNameLst>
                                      </p:cBhvr>
                                      <p:to>
                                        <p:strVal val="true"/>
                                      </p:to>
                                    </p:set>
                                  </p:childTnLst>
                                </p:cTn>
                              </p:par>
                              <p:par>
                                <p:cTn id="108" presetID="7" presetClass="emph" presetSubtype="2" fill="hold" nodeType="withEffect">
                                  <p:stCondLst>
                                    <p:cond delay="0"/>
                                  </p:stCondLst>
                                  <p:childTnLst>
                                    <p:animClr clrSpc="rgb" dir="cw">
                                      <p:cBhvr>
                                        <p:cTn id="109" dur="2000" fill="hold"/>
                                        <p:tgtEl>
                                          <p:spTgt spid="51"/>
                                        </p:tgtEl>
                                        <p:attrNameLst>
                                          <p:attrName>stroke.color</p:attrName>
                                        </p:attrNameLst>
                                      </p:cBhvr>
                                      <p:to>
                                        <a:srgbClr val="76923C"/>
                                      </p:to>
                                    </p:animClr>
                                    <p:set>
                                      <p:cBhvr>
                                        <p:cTn id="110" dur="2000" fill="hold"/>
                                        <p:tgtEl>
                                          <p:spTgt spid="51"/>
                                        </p:tgtEl>
                                        <p:attrNameLst>
                                          <p:attrName>stroke.on</p:attrName>
                                        </p:attrNameLst>
                                      </p:cBhvr>
                                      <p:to>
                                        <p:strVal val="true"/>
                                      </p:to>
                                    </p:set>
                                  </p:childTnLst>
                                </p:cTn>
                              </p:par>
                              <p:par>
                                <p:cTn id="111" presetID="7" presetClass="emph" presetSubtype="2" fill="hold" nodeType="withEffect">
                                  <p:stCondLst>
                                    <p:cond delay="0"/>
                                  </p:stCondLst>
                                  <p:childTnLst>
                                    <p:animClr clrSpc="rgb" dir="cw">
                                      <p:cBhvr>
                                        <p:cTn id="112" dur="2000" fill="hold"/>
                                        <p:tgtEl>
                                          <p:spTgt spid="43"/>
                                        </p:tgtEl>
                                        <p:attrNameLst>
                                          <p:attrName>stroke.color</p:attrName>
                                        </p:attrNameLst>
                                      </p:cBhvr>
                                      <p:to>
                                        <a:srgbClr val="76923C"/>
                                      </p:to>
                                    </p:animClr>
                                    <p:set>
                                      <p:cBhvr>
                                        <p:cTn id="113" dur="2000" fill="hold"/>
                                        <p:tgtEl>
                                          <p:spTgt spid="43"/>
                                        </p:tgtEl>
                                        <p:attrNameLst>
                                          <p:attrName>stroke.on</p:attrName>
                                        </p:attrNameLst>
                                      </p:cBhvr>
                                      <p:to>
                                        <p:strVal val="true"/>
                                      </p:to>
                                    </p:set>
                                  </p:childTnLst>
                                </p:cTn>
                              </p:par>
                              <p:par>
                                <p:cTn id="114" presetID="7" presetClass="emph" presetSubtype="2" fill="hold" nodeType="withEffect">
                                  <p:stCondLst>
                                    <p:cond delay="0"/>
                                  </p:stCondLst>
                                  <p:childTnLst>
                                    <p:animClr clrSpc="rgb" dir="cw">
                                      <p:cBhvr>
                                        <p:cTn id="115" dur="2000" fill="hold"/>
                                        <p:tgtEl>
                                          <p:spTgt spid="45"/>
                                        </p:tgtEl>
                                        <p:attrNameLst>
                                          <p:attrName>stroke.color</p:attrName>
                                        </p:attrNameLst>
                                      </p:cBhvr>
                                      <p:to>
                                        <a:srgbClr val="76923C"/>
                                      </p:to>
                                    </p:animClr>
                                    <p:set>
                                      <p:cBhvr>
                                        <p:cTn id="116" dur="2000" fill="hold"/>
                                        <p:tgtEl>
                                          <p:spTgt spid="45"/>
                                        </p:tgtEl>
                                        <p:attrNameLst>
                                          <p:attrName>stroke.on</p:attrName>
                                        </p:attrNameLst>
                                      </p:cBhvr>
                                      <p:to>
                                        <p:strVal val="true"/>
                                      </p:to>
                                    </p:set>
                                  </p:childTnLst>
                                </p:cTn>
                              </p:par>
                              <p:par>
                                <p:cTn id="117" presetID="7" presetClass="emph" presetSubtype="2" fill="hold" nodeType="withEffect">
                                  <p:stCondLst>
                                    <p:cond delay="0"/>
                                  </p:stCondLst>
                                  <p:childTnLst>
                                    <p:animClr clrSpc="rgb" dir="cw">
                                      <p:cBhvr>
                                        <p:cTn id="118" dur="2000" fill="hold"/>
                                        <p:tgtEl>
                                          <p:spTgt spid="61"/>
                                        </p:tgtEl>
                                        <p:attrNameLst>
                                          <p:attrName>stroke.color</p:attrName>
                                        </p:attrNameLst>
                                      </p:cBhvr>
                                      <p:to>
                                        <a:srgbClr val="76923C"/>
                                      </p:to>
                                    </p:animClr>
                                    <p:set>
                                      <p:cBhvr>
                                        <p:cTn id="119" dur="2000" fill="hold"/>
                                        <p:tgtEl>
                                          <p:spTgt spid="61"/>
                                        </p:tgtEl>
                                        <p:attrNameLst>
                                          <p:attrName>stroke.on</p:attrName>
                                        </p:attrNameLst>
                                      </p:cBhvr>
                                      <p:to>
                                        <p:strVal val="tru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6" grpId="1" animBg="1"/>
      <p:bldP spid="6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2279E-E8F3-467F-A0E1-6B7ACEAE9728}"/>
              </a:ext>
            </a:extLst>
          </p:cNvPr>
          <p:cNvSpPr>
            <a:spLocks noGrp="1"/>
          </p:cNvSpPr>
          <p:nvPr>
            <p:ph type="title"/>
          </p:nvPr>
        </p:nvSpPr>
        <p:spPr/>
        <p:txBody>
          <a:bodyPr/>
          <a:lstStyle/>
          <a:p>
            <a:r>
              <a:rPr lang="en-US" sz="3600" dirty="0"/>
              <a:t>The cost of dynamically getting reference paths</a:t>
            </a:r>
          </a:p>
        </p:txBody>
      </p:sp>
      <p:sp>
        <p:nvSpPr>
          <p:cNvPr id="4" name="Slide Number Placeholder 3">
            <a:extLst>
              <a:ext uri="{FF2B5EF4-FFF2-40B4-BE49-F238E27FC236}">
                <a16:creationId xmlns:a16="http://schemas.microsoft.com/office/drawing/2014/main" id="{9D42CC15-5D91-42B7-B62D-654AA4B9B7B0}"/>
              </a:ext>
            </a:extLst>
          </p:cNvPr>
          <p:cNvSpPr>
            <a:spLocks noGrp="1"/>
          </p:cNvSpPr>
          <p:nvPr>
            <p:ph type="sldNum" sz="quarter" idx="12"/>
          </p:nvPr>
        </p:nvSpPr>
        <p:spPr>
          <a:xfrm>
            <a:off x="9307980" y="6492875"/>
            <a:ext cx="2844800" cy="365125"/>
          </a:xfrm>
        </p:spPr>
        <p:txBody>
          <a:bodyPr/>
          <a:lstStyle/>
          <a:p>
            <a:fld id="{9C78E457-682A-4C5D-A359-2AAE681DBB39}" type="slidenum">
              <a:rPr lang="en-US" smtClean="0"/>
              <a:pPr/>
              <a:t>6</a:t>
            </a:fld>
            <a:endParaRPr lang="en-US" dirty="0"/>
          </a:p>
        </p:txBody>
      </p:sp>
      <p:grpSp>
        <p:nvGrpSpPr>
          <p:cNvPr id="11" name="Group 10">
            <a:extLst>
              <a:ext uri="{FF2B5EF4-FFF2-40B4-BE49-F238E27FC236}">
                <a16:creationId xmlns:a16="http://schemas.microsoft.com/office/drawing/2014/main" id="{B5AEB607-12D5-4AA8-BF06-FB3BDB681617}"/>
              </a:ext>
            </a:extLst>
          </p:cNvPr>
          <p:cNvGrpSpPr/>
          <p:nvPr/>
        </p:nvGrpSpPr>
        <p:grpSpPr>
          <a:xfrm>
            <a:off x="676789" y="938844"/>
            <a:ext cx="10353181" cy="3329552"/>
            <a:chOff x="1150930" y="1226429"/>
            <a:chExt cx="9193240" cy="2707520"/>
          </a:xfrm>
        </p:grpSpPr>
        <p:grpSp>
          <p:nvGrpSpPr>
            <p:cNvPr id="9" name="Group 8">
              <a:extLst>
                <a:ext uri="{FF2B5EF4-FFF2-40B4-BE49-F238E27FC236}">
                  <a16:creationId xmlns:a16="http://schemas.microsoft.com/office/drawing/2014/main" id="{0DB09785-09BD-4400-A86E-AFC39355FD8C}"/>
                </a:ext>
              </a:extLst>
            </p:cNvPr>
            <p:cNvGrpSpPr/>
            <p:nvPr/>
          </p:nvGrpSpPr>
          <p:grpSpPr>
            <a:xfrm>
              <a:off x="1150930" y="1226429"/>
              <a:ext cx="9193240" cy="2707520"/>
              <a:chOff x="1150930" y="1148188"/>
              <a:chExt cx="9193240" cy="2745655"/>
            </a:xfrm>
          </p:grpSpPr>
          <p:grpSp>
            <p:nvGrpSpPr>
              <p:cNvPr id="3" name="Group 2">
                <a:extLst>
                  <a:ext uri="{FF2B5EF4-FFF2-40B4-BE49-F238E27FC236}">
                    <a16:creationId xmlns:a16="http://schemas.microsoft.com/office/drawing/2014/main" id="{A15E83E1-0971-4A2E-94DD-F21F2FD7E64F}"/>
                  </a:ext>
                </a:extLst>
              </p:cNvPr>
              <p:cNvGrpSpPr/>
              <p:nvPr/>
            </p:nvGrpSpPr>
            <p:grpSpPr>
              <a:xfrm>
                <a:off x="1847831" y="1148188"/>
                <a:ext cx="8496339" cy="2745655"/>
                <a:chOff x="1847831" y="1148188"/>
                <a:chExt cx="8496339" cy="2745655"/>
              </a:xfrm>
            </p:grpSpPr>
            <p:graphicFrame>
              <p:nvGraphicFramePr>
                <p:cNvPr id="6" name="Chart 5">
                  <a:extLst>
                    <a:ext uri="{FF2B5EF4-FFF2-40B4-BE49-F238E27FC236}">
                      <a16:creationId xmlns:a16="http://schemas.microsoft.com/office/drawing/2014/main" id="{50E06797-F58B-4572-B17C-CB89B3001FDF}"/>
                    </a:ext>
                  </a:extLst>
                </p:cNvPr>
                <p:cNvGraphicFramePr>
                  <a:graphicFrameLocks/>
                </p:cNvGraphicFramePr>
                <p:nvPr>
                  <p:extLst>
                    <p:ext uri="{D42A27DB-BD31-4B8C-83A1-F6EECF244321}">
                      <p14:modId xmlns:p14="http://schemas.microsoft.com/office/powerpoint/2010/main" val="2261854372"/>
                    </p:ext>
                  </p:extLst>
                </p:nvPr>
              </p:nvGraphicFramePr>
              <p:xfrm>
                <a:off x="1847831" y="1269690"/>
                <a:ext cx="8496339" cy="262415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a:extLst>
                    <a:ext uri="{FF2B5EF4-FFF2-40B4-BE49-F238E27FC236}">
                      <a16:creationId xmlns:a16="http://schemas.microsoft.com/office/drawing/2014/main" id="{AFA2B42A-BF10-4FD7-9E0F-2BBDFE1E8D95}"/>
                    </a:ext>
                  </a:extLst>
                </p:cNvPr>
                <p:cNvSpPr txBox="1"/>
                <p:nvPr/>
              </p:nvSpPr>
              <p:spPr>
                <a:xfrm>
                  <a:off x="5934175" y="1162917"/>
                  <a:ext cx="762000" cy="361591"/>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C00000"/>
                      </a:solidFill>
                    </a:rPr>
                    <a:t>6.2 h</a:t>
                  </a:r>
                </a:p>
              </p:txBody>
            </p:sp>
            <p:sp>
              <p:nvSpPr>
                <p:cNvPr id="8" name="TextBox 1">
                  <a:extLst>
                    <a:ext uri="{FF2B5EF4-FFF2-40B4-BE49-F238E27FC236}">
                      <a16:creationId xmlns:a16="http://schemas.microsoft.com/office/drawing/2014/main" id="{AFA2B42A-BF10-4FD7-9E0F-2BBDFE1E8D95}"/>
                    </a:ext>
                  </a:extLst>
                </p:cNvPr>
                <p:cNvSpPr txBox="1"/>
                <p:nvPr/>
              </p:nvSpPr>
              <p:spPr>
                <a:xfrm>
                  <a:off x="8762544" y="1148188"/>
                  <a:ext cx="762000" cy="361591"/>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C00000"/>
                      </a:solidFill>
                    </a:rPr>
                    <a:t>2.47 h</a:t>
                  </a:r>
                </a:p>
              </p:txBody>
            </p:sp>
          </p:grpSp>
          <p:sp>
            <p:nvSpPr>
              <p:cNvPr id="5" name="TextBox 4">
                <a:extLst>
                  <a:ext uri="{FF2B5EF4-FFF2-40B4-BE49-F238E27FC236}">
                    <a16:creationId xmlns:a16="http://schemas.microsoft.com/office/drawing/2014/main" id="{CA9DB0C3-6651-488F-801C-894B8172458A}"/>
                  </a:ext>
                </a:extLst>
              </p:cNvPr>
              <p:cNvSpPr txBox="1"/>
              <p:nvPr/>
            </p:nvSpPr>
            <p:spPr>
              <a:xfrm>
                <a:off x="1150930" y="1839512"/>
                <a:ext cx="819883" cy="1609424"/>
              </a:xfrm>
              <a:prstGeom prst="rect">
                <a:avLst/>
              </a:prstGeom>
              <a:noFill/>
            </p:spPr>
            <p:txBody>
              <a:bodyPr vert="vert270" wrap="none" rtlCol="0">
                <a:spAutoFit/>
              </a:bodyPr>
              <a:lstStyle/>
              <a:p>
                <a:pPr algn="ctr"/>
                <a:r>
                  <a:rPr lang="en-US" sz="2400" dirty="0"/>
                  <a:t>Execution time</a:t>
                </a:r>
              </a:p>
              <a:p>
                <a:pPr algn="ctr"/>
                <a:r>
                  <a:rPr lang="en-US" sz="2400" dirty="0"/>
                  <a:t>(minutes)</a:t>
                </a:r>
              </a:p>
            </p:txBody>
          </p:sp>
        </p:grpSp>
        <p:sp>
          <p:nvSpPr>
            <p:cNvPr id="13" name="TextBox 1">
              <a:extLst>
                <a:ext uri="{FF2B5EF4-FFF2-40B4-BE49-F238E27FC236}">
                  <a16:creationId xmlns:a16="http://schemas.microsoft.com/office/drawing/2014/main" id="{3542DB3E-4A91-4BD7-B061-1725A67D565E}"/>
                </a:ext>
              </a:extLst>
            </p:cNvPr>
            <p:cNvSpPr txBox="1"/>
            <p:nvPr/>
          </p:nvSpPr>
          <p:spPr>
            <a:xfrm>
              <a:off x="4462516" y="1240957"/>
              <a:ext cx="762000" cy="356569"/>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C00000"/>
                  </a:solidFill>
                </a:rPr>
                <a:t>48.33 m</a:t>
              </a:r>
            </a:p>
          </p:txBody>
        </p:sp>
        <p:sp>
          <p:nvSpPr>
            <p:cNvPr id="14" name="TextBox 1">
              <a:extLst>
                <a:ext uri="{FF2B5EF4-FFF2-40B4-BE49-F238E27FC236}">
                  <a16:creationId xmlns:a16="http://schemas.microsoft.com/office/drawing/2014/main" id="{0F8154B3-F0D2-45FF-9B5D-EF4DD8BD6F8B}"/>
                </a:ext>
              </a:extLst>
            </p:cNvPr>
            <p:cNvSpPr txBox="1"/>
            <p:nvPr/>
          </p:nvSpPr>
          <p:spPr>
            <a:xfrm>
              <a:off x="5334395" y="1240957"/>
              <a:ext cx="762000" cy="356569"/>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C00000"/>
                  </a:solidFill>
                </a:rPr>
                <a:t>31.78 m</a:t>
              </a:r>
            </a:p>
          </p:txBody>
        </p:sp>
      </p:grpSp>
      <p:graphicFrame>
        <p:nvGraphicFramePr>
          <p:cNvPr id="15" name="Chart 14">
            <a:extLst>
              <a:ext uri="{FF2B5EF4-FFF2-40B4-BE49-F238E27FC236}">
                <a16:creationId xmlns:a16="http://schemas.microsoft.com/office/drawing/2014/main" id="{C12E6377-DCA6-4307-8E1A-CBF9FB36F73E}"/>
              </a:ext>
            </a:extLst>
          </p:cNvPr>
          <p:cNvGraphicFramePr>
            <a:graphicFrameLocks/>
          </p:cNvGraphicFramePr>
          <p:nvPr>
            <p:extLst>
              <p:ext uri="{D42A27DB-BD31-4B8C-83A1-F6EECF244321}">
                <p14:modId xmlns:p14="http://schemas.microsoft.com/office/powerpoint/2010/main" val="315354955"/>
              </p:ext>
            </p:extLst>
          </p:nvPr>
        </p:nvGraphicFramePr>
        <p:xfrm>
          <a:off x="1461620" y="4254658"/>
          <a:ext cx="9434980" cy="2450942"/>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a:extLst>
              <a:ext uri="{FF2B5EF4-FFF2-40B4-BE49-F238E27FC236}">
                <a16:creationId xmlns:a16="http://schemas.microsoft.com/office/drawing/2014/main" id="{269927C1-C5E6-4A3B-9735-3E4434351107}"/>
              </a:ext>
            </a:extLst>
          </p:cNvPr>
          <p:cNvSpPr txBox="1"/>
          <p:nvPr/>
        </p:nvSpPr>
        <p:spPr>
          <a:xfrm>
            <a:off x="676789" y="4794179"/>
            <a:ext cx="923330" cy="1385637"/>
          </a:xfrm>
          <a:prstGeom prst="rect">
            <a:avLst/>
          </a:prstGeom>
          <a:noFill/>
        </p:spPr>
        <p:txBody>
          <a:bodyPr vert="vert270" wrap="none" rtlCol="0">
            <a:spAutoFit/>
          </a:bodyPr>
          <a:lstStyle/>
          <a:p>
            <a:pPr algn="ctr"/>
            <a:r>
              <a:rPr lang="en-US" sz="2400" dirty="0"/>
              <a:t>Slowdown</a:t>
            </a:r>
          </a:p>
          <a:p>
            <a:pPr algn="ctr"/>
            <a:r>
              <a:rPr lang="en-US" sz="2400" dirty="0"/>
              <a:t> (times)</a:t>
            </a:r>
          </a:p>
        </p:txBody>
      </p:sp>
      <p:sp>
        <p:nvSpPr>
          <p:cNvPr id="17" name="TextBox 1">
            <a:extLst>
              <a:ext uri="{FF2B5EF4-FFF2-40B4-BE49-F238E27FC236}">
                <a16:creationId xmlns:a16="http://schemas.microsoft.com/office/drawing/2014/main" id="{13F77E16-2031-499E-B335-8ED2E87C1BFC}"/>
              </a:ext>
            </a:extLst>
          </p:cNvPr>
          <p:cNvSpPr txBox="1"/>
          <p:nvPr/>
        </p:nvSpPr>
        <p:spPr>
          <a:xfrm>
            <a:off x="2765613" y="6408360"/>
            <a:ext cx="858144" cy="43848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C00000"/>
                </a:solidFill>
              </a:rPr>
              <a:t>132</a:t>
            </a:r>
          </a:p>
        </p:txBody>
      </p:sp>
      <p:sp>
        <p:nvSpPr>
          <p:cNvPr id="18" name="TextBox 1">
            <a:extLst>
              <a:ext uri="{FF2B5EF4-FFF2-40B4-BE49-F238E27FC236}">
                <a16:creationId xmlns:a16="http://schemas.microsoft.com/office/drawing/2014/main" id="{D95AC86A-7837-47B5-BA10-4108D6569A9A}"/>
              </a:ext>
            </a:extLst>
          </p:cNvPr>
          <p:cNvSpPr txBox="1"/>
          <p:nvPr/>
        </p:nvSpPr>
        <p:spPr>
          <a:xfrm>
            <a:off x="3628073" y="6408361"/>
            <a:ext cx="858144" cy="43848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C00000"/>
                </a:solidFill>
              </a:rPr>
              <a:t>140</a:t>
            </a:r>
          </a:p>
        </p:txBody>
      </p:sp>
      <p:sp>
        <p:nvSpPr>
          <p:cNvPr id="19" name="TextBox 1">
            <a:extLst>
              <a:ext uri="{FF2B5EF4-FFF2-40B4-BE49-F238E27FC236}">
                <a16:creationId xmlns:a16="http://schemas.microsoft.com/office/drawing/2014/main" id="{B35533D6-AF38-4E5E-B70A-332CB87C8609}"/>
              </a:ext>
            </a:extLst>
          </p:cNvPr>
          <p:cNvSpPr txBox="1"/>
          <p:nvPr/>
        </p:nvSpPr>
        <p:spPr>
          <a:xfrm>
            <a:off x="5201092" y="6408360"/>
            <a:ext cx="858144" cy="43848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C00000"/>
                </a:solidFill>
              </a:rPr>
              <a:t>659</a:t>
            </a:r>
          </a:p>
        </p:txBody>
      </p:sp>
      <p:sp>
        <p:nvSpPr>
          <p:cNvPr id="20" name="TextBox 1">
            <a:extLst>
              <a:ext uri="{FF2B5EF4-FFF2-40B4-BE49-F238E27FC236}">
                <a16:creationId xmlns:a16="http://schemas.microsoft.com/office/drawing/2014/main" id="{C9AA2846-DB57-467C-9437-DFD4A5858422}"/>
              </a:ext>
            </a:extLst>
          </p:cNvPr>
          <p:cNvSpPr txBox="1"/>
          <p:nvPr/>
        </p:nvSpPr>
        <p:spPr>
          <a:xfrm>
            <a:off x="6063552" y="6408360"/>
            <a:ext cx="858144" cy="43848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C00000"/>
                </a:solidFill>
              </a:rPr>
              <a:t>7867</a:t>
            </a:r>
          </a:p>
        </p:txBody>
      </p:sp>
      <p:sp>
        <p:nvSpPr>
          <p:cNvPr id="21" name="TextBox 1">
            <a:extLst>
              <a:ext uri="{FF2B5EF4-FFF2-40B4-BE49-F238E27FC236}">
                <a16:creationId xmlns:a16="http://schemas.microsoft.com/office/drawing/2014/main" id="{89C6130E-AD20-47D2-9915-8A827879D555}"/>
              </a:ext>
            </a:extLst>
          </p:cNvPr>
          <p:cNvSpPr txBox="1"/>
          <p:nvPr/>
        </p:nvSpPr>
        <p:spPr>
          <a:xfrm>
            <a:off x="6872501" y="6412031"/>
            <a:ext cx="858144" cy="43848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C00000"/>
                </a:solidFill>
              </a:rPr>
              <a:t>174</a:t>
            </a:r>
          </a:p>
        </p:txBody>
      </p:sp>
      <p:sp>
        <p:nvSpPr>
          <p:cNvPr id="22" name="TextBox 1">
            <a:extLst>
              <a:ext uri="{FF2B5EF4-FFF2-40B4-BE49-F238E27FC236}">
                <a16:creationId xmlns:a16="http://schemas.microsoft.com/office/drawing/2014/main" id="{E74B6D3A-407E-45CA-A843-FA1AABCD0EB0}"/>
              </a:ext>
            </a:extLst>
          </p:cNvPr>
          <p:cNvSpPr txBox="1"/>
          <p:nvPr/>
        </p:nvSpPr>
        <p:spPr>
          <a:xfrm>
            <a:off x="8499031" y="6412031"/>
            <a:ext cx="858144" cy="43848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C00000"/>
                </a:solidFill>
              </a:rPr>
              <a:t>188</a:t>
            </a:r>
          </a:p>
        </p:txBody>
      </p:sp>
      <p:sp>
        <p:nvSpPr>
          <p:cNvPr id="23" name="TextBox 1">
            <a:extLst>
              <a:ext uri="{FF2B5EF4-FFF2-40B4-BE49-F238E27FC236}">
                <a16:creationId xmlns:a16="http://schemas.microsoft.com/office/drawing/2014/main" id="{64D7013B-F335-4787-AE7B-7FE299735465}"/>
              </a:ext>
            </a:extLst>
          </p:cNvPr>
          <p:cNvSpPr txBox="1"/>
          <p:nvPr/>
        </p:nvSpPr>
        <p:spPr>
          <a:xfrm>
            <a:off x="9307980" y="6412031"/>
            <a:ext cx="858144" cy="43848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C00000"/>
                </a:solidFill>
              </a:rPr>
              <a:t>2039</a:t>
            </a:r>
          </a:p>
        </p:txBody>
      </p:sp>
      <p:sp>
        <p:nvSpPr>
          <p:cNvPr id="12" name="Oval 11">
            <a:extLst>
              <a:ext uri="{FF2B5EF4-FFF2-40B4-BE49-F238E27FC236}">
                <a16:creationId xmlns:a16="http://schemas.microsoft.com/office/drawing/2014/main" id="{9D6A0A9E-9321-4804-B5B2-F210F3752688}"/>
              </a:ext>
            </a:extLst>
          </p:cNvPr>
          <p:cNvSpPr/>
          <p:nvPr/>
        </p:nvSpPr>
        <p:spPr>
          <a:xfrm>
            <a:off x="10166124" y="2590800"/>
            <a:ext cx="730476" cy="2971800"/>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26" name="Oval 25">
            <a:extLst>
              <a:ext uri="{FF2B5EF4-FFF2-40B4-BE49-F238E27FC236}">
                <a16:creationId xmlns:a16="http://schemas.microsoft.com/office/drawing/2014/main" id="{BF77C0A1-C3B3-47C1-912C-DD63075D8A2E}"/>
              </a:ext>
            </a:extLst>
          </p:cNvPr>
          <p:cNvSpPr/>
          <p:nvPr/>
        </p:nvSpPr>
        <p:spPr>
          <a:xfrm>
            <a:off x="5813134" y="754437"/>
            <a:ext cx="1333044" cy="610356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Tree>
    <p:extLst>
      <p:ext uri="{BB962C8B-B14F-4D97-AF65-F5344CB8AC3E}">
        <p14:creationId xmlns:p14="http://schemas.microsoft.com/office/powerpoint/2010/main" val="366200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199"/>
            <a:ext cx="8229600" cy="1143000"/>
          </a:xfrm>
        </p:spPr>
        <p:txBody>
          <a:bodyPr/>
          <a:lstStyle/>
          <a:p>
            <a:r>
              <a:rPr lang="en-US" altLang="zh-CN" sz="6000" dirty="0"/>
              <a:t>Challenges</a:t>
            </a:r>
            <a:endParaRPr lang="zh-CN" altLang="en-US" sz="6000" dirty="0"/>
          </a:p>
        </p:txBody>
      </p:sp>
      <p:sp>
        <p:nvSpPr>
          <p:cNvPr id="4" name="Slide Number Placeholder 3"/>
          <p:cNvSpPr>
            <a:spLocks noGrp="1"/>
          </p:cNvSpPr>
          <p:nvPr>
            <p:ph type="sldNum" sz="quarter" idx="12"/>
          </p:nvPr>
        </p:nvSpPr>
        <p:spPr/>
        <p:txBody>
          <a:bodyPr/>
          <a:lstStyle/>
          <a:p>
            <a:fld id="{9C78E457-682A-4C5D-A359-2AAE681DBB39}" type="slidenum">
              <a:rPr lang="en-US" smtClean="0"/>
              <a:pPr/>
              <a:t>7</a:t>
            </a:fld>
            <a:endParaRPr lang="en-US"/>
          </a:p>
        </p:txBody>
      </p:sp>
      <p:sp>
        <p:nvSpPr>
          <p:cNvPr id="3" name="TextBox 2">
            <a:extLst>
              <a:ext uri="{FF2B5EF4-FFF2-40B4-BE49-F238E27FC236}">
                <a16:creationId xmlns:a16="http://schemas.microsoft.com/office/drawing/2014/main" id="{B13F6B23-0FE2-436D-9468-B8D5AA3F682A}"/>
              </a:ext>
            </a:extLst>
          </p:cNvPr>
          <p:cNvSpPr txBox="1"/>
          <p:nvPr/>
        </p:nvSpPr>
        <p:spPr>
          <a:xfrm>
            <a:off x="266700" y="1066800"/>
            <a:ext cx="11658600" cy="5770811"/>
          </a:xfrm>
          <a:prstGeom prst="rect">
            <a:avLst/>
          </a:prstGeom>
          <a:noFill/>
        </p:spPr>
        <p:txBody>
          <a:bodyPr wrap="square" rtlCol="0">
            <a:spAutoFit/>
          </a:bodyPr>
          <a:lstStyle/>
          <a:p>
            <a:pPr marL="914400" lvl="1" indent="-457200">
              <a:buFont typeface="+mj-lt"/>
              <a:buAutoNum type="arabicPeriod"/>
            </a:pPr>
            <a:r>
              <a:rPr lang="en-US" altLang="zh-CN" sz="4400" dirty="0"/>
              <a:t>Dynamically getting reference paths is very time consuming</a:t>
            </a:r>
          </a:p>
          <a:p>
            <a:pPr marL="914400" lvl="1" indent="-457200">
              <a:buFont typeface="+mj-lt"/>
              <a:buAutoNum type="arabicPeriod"/>
            </a:pPr>
            <a:r>
              <a:rPr lang="en-US" altLang="zh-CN" sz="4400" dirty="0"/>
              <a:t>Inferring reference paths without any guidance is imprecise and costly</a:t>
            </a:r>
          </a:p>
          <a:p>
            <a:pPr marL="1262063" lvl="2" indent="-347663">
              <a:buFont typeface="Arial" panose="020B0604020202020204" pitchFamily="34" charset="0"/>
              <a:buChar char="•"/>
            </a:pPr>
            <a:r>
              <a:rPr lang="en-US" altLang="zh-CN" sz="3500" dirty="0"/>
              <a:t>Large search space due to calling context explosion</a:t>
            </a:r>
          </a:p>
          <a:p>
            <a:pPr marL="1262063" lvl="2" indent="-347663">
              <a:buFont typeface="Arial" panose="020B0604020202020204" pitchFamily="34" charset="0"/>
              <a:buChar char="•"/>
            </a:pPr>
            <a:r>
              <a:rPr lang="en-US" altLang="zh-CN" sz="3500" dirty="0"/>
              <a:t>Paths unrelated to the particular dynamic event (e.g., a bug or crash)</a:t>
            </a:r>
          </a:p>
          <a:p>
            <a:pPr marL="1657350" lvl="2" indent="-742950">
              <a:buFont typeface="+mj-lt"/>
              <a:buAutoNum type="arabicPeriod"/>
            </a:pPr>
            <a:endParaRPr lang="en-US" altLang="zh-CN" sz="4400" dirty="0"/>
          </a:p>
          <a:p>
            <a:pPr marL="1257300" lvl="2" indent="-342900">
              <a:buFont typeface="+mj-lt"/>
              <a:buAutoNum type="arabicPeriod"/>
            </a:pPr>
            <a:endParaRPr lang="zh-CN" altLang="en-US" sz="4400" dirty="0"/>
          </a:p>
        </p:txBody>
      </p:sp>
    </p:spTree>
    <p:extLst>
      <p:ext uri="{BB962C8B-B14F-4D97-AF65-F5344CB8AC3E}">
        <p14:creationId xmlns:p14="http://schemas.microsoft.com/office/powerpoint/2010/main" val="1475869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B48370D6-C6F7-47DB-B90B-A15A748A36E1}"/>
              </a:ext>
            </a:extLst>
          </p:cNvPr>
          <p:cNvSpPr/>
          <p:nvPr/>
        </p:nvSpPr>
        <p:spPr>
          <a:xfrm>
            <a:off x="5029200" y="1295400"/>
            <a:ext cx="6197600" cy="4590614"/>
          </a:xfrm>
          <a:prstGeom prst="ellipse">
            <a:avLst/>
          </a:prstGeom>
          <a:solidFill>
            <a:schemeClr val="bg1">
              <a:lumMod val="6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C6DA2C-0ED5-49BB-A41F-9BF6CCCE8621}"/>
              </a:ext>
            </a:extLst>
          </p:cNvPr>
          <p:cNvSpPr>
            <a:spLocks noGrp="1"/>
          </p:cNvSpPr>
          <p:nvPr>
            <p:ph type="title"/>
          </p:nvPr>
        </p:nvSpPr>
        <p:spPr>
          <a:xfrm>
            <a:off x="609600" y="152400"/>
            <a:ext cx="10972800" cy="1143000"/>
          </a:xfrm>
        </p:spPr>
        <p:txBody>
          <a:bodyPr/>
          <a:lstStyle/>
          <a:p>
            <a:r>
              <a:rPr lang="en-US" sz="6000" dirty="0"/>
              <a:t>Our insight</a:t>
            </a:r>
            <a:endParaRPr lang="zh-CN" altLang="en-US" sz="6000" dirty="0"/>
          </a:p>
        </p:txBody>
      </p:sp>
      <p:sp>
        <p:nvSpPr>
          <p:cNvPr id="4" name="Slide Number Placeholder 3">
            <a:extLst>
              <a:ext uri="{FF2B5EF4-FFF2-40B4-BE49-F238E27FC236}">
                <a16:creationId xmlns:a16="http://schemas.microsoft.com/office/drawing/2014/main" id="{D66AA2C0-F3AD-43C5-ADC6-110FB9949A02}"/>
              </a:ext>
            </a:extLst>
          </p:cNvPr>
          <p:cNvSpPr>
            <a:spLocks noGrp="1"/>
          </p:cNvSpPr>
          <p:nvPr>
            <p:ph type="sldNum" sz="quarter" idx="12"/>
          </p:nvPr>
        </p:nvSpPr>
        <p:spPr/>
        <p:txBody>
          <a:bodyPr/>
          <a:lstStyle/>
          <a:p>
            <a:fld id="{9C78E457-682A-4C5D-A359-2AAE681DBB39}" type="slidenum">
              <a:rPr lang="en-US" smtClean="0"/>
              <a:pPr/>
              <a:t>8</a:t>
            </a:fld>
            <a:endParaRPr lang="en-US"/>
          </a:p>
        </p:txBody>
      </p:sp>
      <p:sp>
        <p:nvSpPr>
          <p:cNvPr id="3" name="Oval 2">
            <a:extLst>
              <a:ext uri="{FF2B5EF4-FFF2-40B4-BE49-F238E27FC236}">
                <a16:creationId xmlns:a16="http://schemas.microsoft.com/office/drawing/2014/main" id="{BDD0BD5F-2FEF-4BD4-A23A-44CA5F66AE0D}"/>
              </a:ext>
            </a:extLst>
          </p:cNvPr>
          <p:cNvSpPr/>
          <p:nvPr/>
        </p:nvSpPr>
        <p:spPr>
          <a:xfrm>
            <a:off x="5029200" y="1295400"/>
            <a:ext cx="6197600" cy="4590614"/>
          </a:xfrm>
          <a:prstGeom prst="ellipse">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DEAA7EF-9ED0-4A73-B217-17A3913F8152}"/>
              </a:ext>
            </a:extLst>
          </p:cNvPr>
          <p:cNvSpPr txBox="1"/>
          <p:nvPr/>
        </p:nvSpPr>
        <p:spPr>
          <a:xfrm>
            <a:off x="5562600" y="2069151"/>
            <a:ext cx="5259710" cy="584775"/>
          </a:xfrm>
          <a:prstGeom prst="rect">
            <a:avLst/>
          </a:prstGeom>
          <a:noFill/>
        </p:spPr>
        <p:txBody>
          <a:bodyPr wrap="none" rtlCol="0">
            <a:spAutoFit/>
          </a:bodyPr>
          <a:lstStyle/>
          <a:p>
            <a:r>
              <a:rPr lang="en-US" sz="3200" b="1" dirty="0">
                <a:solidFill>
                  <a:schemeClr val="bg1"/>
                </a:solidFill>
              </a:rPr>
              <a:t>Search space of static analysis</a:t>
            </a:r>
          </a:p>
        </p:txBody>
      </p:sp>
      <p:sp>
        <p:nvSpPr>
          <p:cNvPr id="6" name="Rectangle: Rounded Corners 5">
            <a:extLst>
              <a:ext uri="{FF2B5EF4-FFF2-40B4-BE49-F238E27FC236}">
                <a16:creationId xmlns:a16="http://schemas.microsoft.com/office/drawing/2014/main" id="{DDEF2923-2F4C-4D48-96C8-8A2159832793}"/>
              </a:ext>
            </a:extLst>
          </p:cNvPr>
          <p:cNvSpPr/>
          <p:nvPr/>
        </p:nvSpPr>
        <p:spPr>
          <a:xfrm>
            <a:off x="1190860" y="2057400"/>
            <a:ext cx="3330340" cy="990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4000" dirty="0"/>
              <a:t>Calling context</a:t>
            </a:r>
          </a:p>
        </p:txBody>
      </p:sp>
      <p:grpSp>
        <p:nvGrpSpPr>
          <p:cNvPr id="10" name="Group 9">
            <a:extLst>
              <a:ext uri="{FF2B5EF4-FFF2-40B4-BE49-F238E27FC236}">
                <a16:creationId xmlns:a16="http://schemas.microsoft.com/office/drawing/2014/main" id="{06E2BB98-38EB-4824-8E90-DAA2782DF841}"/>
              </a:ext>
            </a:extLst>
          </p:cNvPr>
          <p:cNvGrpSpPr/>
          <p:nvPr/>
        </p:nvGrpSpPr>
        <p:grpSpPr>
          <a:xfrm>
            <a:off x="2046247" y="3124199"/>
            <a:ext cx="2562305" cy="1334074"/>
            <a:chOff x="14246" y="3124199"/>
            <a:chExt cx="2562305" cy="1334074"/>
          </a:xfrm>
        </p:grpSpPr>
        <p:sp>
          <p:nvSpPr>
            <p:cNvPr id="7" name="TextBox 6">
              <a:extLst>
                <a:ext uri="{FF2B5EF4-FFF2-40B4-BE49-F238E27FC236}">
                  <a16:creationId xmlns:a16="http://schemas.microsoft.com/office/drawing/2014/main" id="{46FC52D5-7C51-4E70-BCF9-213D7D13E66B}"/>
                </a:ext>
              </a:extLst>
            </p:cNvPr>
            <p:cNvSpPr txBox="1"/>
            <p:nvPr/>
          </p:nvSpPr>
          <p:spPr>
            <a:xfrm>
              <a:off x="14246" y="3811942"/>
              <a:ext cx="2562305" cy="646331"/>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sz="3600" dirty="0"/>
                <a:t>Cheap to get</a:t>
              </a:r>
            </a:p>
          </p:txBody>
        </p:sp>
        <p:sp>
          <p:nvSpPr>
            <p:cNvPr id="8" name="Arrow: Down 7">
              <a:extLst>
                <a:ext uri="{FF2B5EF4-FFF2-40B4-BE49-F238E27FC236}">
                  <a16:creationId xmlns:a16="http://schemas.microsoft.com/office/drawing/2014/main" id="{A2D8CCD4-C99E-44B3-BAA6-C7FE6A14832F}"/>
                </a:ext>
              </a:extLst>
            </p:cNvPr>
            <p:cNvSpPr/>
            <p:nvPr/>
          </p:nvSpPr>
          <p:spPr>
            <a:xfrm rot="10800000">
              <a:off x="1143000" y="3124199"/>
              <a:ext cx="304800" cy="609601"/>
            </a:xfrm>
            <a:prstGeom prst="downArrow">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grpSp>
      <p:sp>
        <p:nvSpPr>
          <p:cNvPr id="11" name="Arrow: Right 10">
            <a:extLst>
              <a:ext uri="{FF2B5EF4-FFF2-40B4-BE49-F238E27FC236}">
                <a16:creationId xmlns:a16="http://schemas.microsoft.com/office/drawing/2014/main" id="{5D293703-7B33-4A44-8BEF-CFC2E97D8A58}"/>
              </a:ext>
            </a:extLst>
          </p:cNvPr>
          <p:cNvSpPr/>
          <p:nvPr/>
        </p:nvSpPr>
        <p:spPr>
          <a:xfrm rot="696464">
            <a:off x="4444237" y="2732007"/>
            <a:ext cx="1493531" cy="289659"/>
          </a:xfrm>
          <a:prstGeom prst="rightArrow">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499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3"/>
                                        </p:tgtEl>
                                      </p:cBhvr>
                                      <p:by x="45000" y="45000"/>
                                    </p:animScale>
                                  </p:childTnLst>
                                </p:cTn>
                              </p:par>
                              <p:par>
                                <p:cTn id="15" presetID="42" presetClass="path" presetSubtype="0" accel="50000" decel="50000" fill="hold" grpId="1" nodeType="withEffect">
                                  <p:stCondLst>
                                    <p:cond delay="0"/>
                                  </p:stCondLst>
                                  <p:childTnLst>
                                    <p:animMotion origin="layout" path="M -0.00209 -0.00139 L -0.08959 -0.02361 " pathEditMode="relative" rAng="0" ptsTypes="AA">
                                      <p:cBhvr>
                                        <p:cTn id="16" dur="2000" fill="hold"/>
                                        <p:tgtEl>
                                          <p:spTgt spid="3"/>
                                        </p:tgtEl>
                                        <p:attrNameLst>
                                          <p:attrName>ppt_x</p:attrName>
                                          <p:attrName>ppt_y</p:attrName>
                                        </p:attrNameLst>
                                      </p:cBhvr>
                                      <p:rCtr x="-4375" y="-111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8770"/>
            <a:ext cx="8229600" cy="1143000"/>
          </a:xfrm>
        </p:spPr>
        <p:txBody>
          <a:bodyPr/>
          <a:lstStyle/>
          <a:p>
            <a:r>
              <a:rPr lang="en-US" altLang="zh-CN" sz="6000" dirty="0"/>
              <a:t>Goal</a:t>
            </a:r>
            <a:endParaRPr lang="zh-CN" altLang="en-US" sz="6000" dirty="0"/>
          </a:p>
        </p:txBody>
      </p:sp>
      <p:sp>
        <p:nvSpPr>
          <p:cNvPr id="4" name="Slide Number Placeholder 3"/>
          <p:cNvSpPr>
            <a:spLocks noGrp="1"/>
          </p:cNvSpPr>
          <p:nvPr>
            <p:ph type="sldNum" sz="quarter" idx="12"/>
          </p:nvPr>
        </p:nvSpPr>
        <p:spPr>
          <a:xfrm>
            <a:off x="9245600" y="6416676"/>
            <a:ext cx="2844800" cy="365125"/>
          </a:xfrm>
        </p:spPr>
        <p:txBody>
          <a:bodyPr/>
          <a:lstStyle/>
          <a:p>
            <a:fld id="{9C78E457-682A-4C5D-A359-2AAE681DBB39}" type="slidenum">
              <a:rPr lang="en-US" smtClean="0"/>
              <a:pPr/>
              <a:t>9</a:t>
            </a:fld>
            <a:endParaRPr lang="en-US"/>
          </a:p>
        </p:txBody>
      </p:sp>
      <p:sp>
        <p:nvSpPr>
          <p:cNvPr id="6" name="Rectangle: Rounded Corners 5">
            <a:extLst>
              <a:ext uri="{FF2B5EF4-FFF2-40B4-BE49-F238E27FC236}">
                <a16:creationId xmlns:a16="http://schemas.microsoft.com/office/drawing/2014/main" id="{38D7F7F9-83DA-4AAC-9D49-FDE922053F9C}"/>
              </a:ext>
            </a:extLst>
          </p:cNvPr>
          <p:cNvSpPr/>
          <p:nvPr/>
        </p:nvSpPr>
        <p:spPr>
          <a:xfrm>
            <a:off x="588229" y="2012523"/>
            <a:ext cx="3140027" cy="990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3200" dirty="0"/>
              <a:t>Calling context </a:t>
            </a:r>
            <a:r>
              <a:rPr lang="en-US" altLang="zh-CN" sz="3200" dirty="0">
                <a:solidFill>
                  <a:srgbClr val="FF0000"/>
                </a:solidFill>
              </a:rPr>
              <a:t>C</a:t>
            </a:r>
          </a:p>
          <a:p>
            <a:pPr algn="ctr"/>
            <a:r>
              <a:rPr lang="en-US" altLang="zh-CN" sz="3200" dirty="0"/>
              <a:t>(e.g., call stack)</a:t>
            </a:r>
            <a:endParaRPr lang="zh-CN" altLang="en-US" sz="3200" dirty="0"/>
          </a:p>
        </p:txBody>
      </p:sp>
      <p:sp>
        <p:nvSpPr>
          <p:cNvPr id="8" name="Rectangle: Rounded Corners 7">
            <a:extLst>
              <a:ext uri="{FF2B5EF4-FFF2-40B4-BE49-F238E27FC236}">
                <a16:creationId xmlns:a16="http://schemas.microsoft.com/office/drawing/2014/main" id="{C7A5551C-5F91-4FD3-8CD5-06C6E7F11A15}"/>
              </a:ext>
            </a:extLst>
          </p:cNvPr>
          <p:cNvSpPr/>
          <p:nvPr/>
        </p:nvSpPr>
        <p:spPr>
          <a:xfrm>
            <a:off x="511517" y="4613667"/>
            <a:ext cx="3140026" cy="13764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3200" dirty="0"/>
              <a:t>Variable </a:t>
            </a:r>
            <a:r>
              <a:rPr lang="en-US" altLang="zh-CN" sz="3200" dirty="0">
                <a:solidFill>
                  <a:srgbClr val="FF0000"/>
                </a:solidFill>
              </a:rPr>
              <a:t>V</a:t>
            </a:r>
            <a:r>
              <a:rPr lang="en-US" altLang="zh-CN" sz="3200" dirty="0"/>
              <a:t> that points to </a:t>
            </a:r>
            <a:r>
              <a:rPr lang="en-US" altLang="zh-CN" sz="3200" dirty="0">
                <a:solidFill>
                  <a:srgbClr val="FF0000"/>
                </a:solidFill>
              </a:rPr>
              <a:t>O </a:t>
            </a:r>
            <a:r>
              <a:rPr lang="en-US" altLang="zh-CN" sz="3200" dirty="0">
                <a:solidFill>
                  <a:schemeClr val="tx1"/>
                </a:solidFill>
              </a:rPr>
              <a:t>at the event</a:t>
            </a:r>
            <a:endParaRPr lang="zh-CN" altLang="en-US" sz="3200" dirty="0">
              <a:solidFill>
                <a:srgbClr val="FF0000"/>
              </a:solidFill>
            </a:endParaRPr>
          </a:p>
        </p:txBody>
      </p:sp>
      <p:sp>
        <p:nvSpPr>
          <p:cNvPr id="9" name="Rectangle: Rounded Corners 8">
            <a:extLst>
              <a:ext uri="{FF2B5EF4-FFF2-40B4-BE49-F238E27FC236}">
                <a16:creationId xmlns:a16="http://schemas.microsoft.com/office/drawing/2014/main" id="{E8F63F2E-A081-4EDE-A300-E89BAE703A40}"/>
              </a:ext>
            </a:extLst>
          </p:cNvPr>
          <p:cNvSpPr/>
          <p:nvPr/>
        </p:nvSpPr>
        <p:spPr>
          <a:xfrm>
            <a:off x="523862" y="3133403"/>
            <a:ext cx="3140027" cy="13764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3200" dirty="0"/>
              <a:t>Object </a:t>
            </a:r>
            <a:r>
              <a:rPr lang="en-US" altLang="zh-CN" sz="3200" dirty="0">
                <a:solidFill>
                  <a:srgbClr val="FF0000"/>
                </a:solidFill>
              </a:rPr>
              <a:t>O</a:t>
            </a:r>
            <a:r>
              <a:rPr lang="en-US" altLang="zh-CN" sz="3200" dirty="0"/>
              <a:t> involved in the event</a:t>
            </a:r>
            <a:endParaRPr lang="zh-CN" altLang="en-US" sz="3200" dirty="0">
              <a:solidFill>
                <a:schemeClr val="tx1"/>
              </a:solidFill>
            </a:endParaRPr>
          </a:p>
        </p:txBody>
      </p:sp>
      <p:cxnSp>
        <p:nvCxnSpPr>
          <p:cNvPr id="11" name="Straight Connector 10">
            <a:extLst>
              <a:ext uri="{FF2B5EF4-FFF2-40B4-BE49-F238E27FC236}">
                <a16:creationId xmlns:a16="http://schemas.microsoft.com/office/drawing/2014/main" id="{0FE6F204-DE02-47D5-8261-2EEA598F6F17}"/>
              </a:ext>
            </a:extLst>
          </p:cNvPr>
          <p:cNvCxnSpPr>
            <a:cxnSpLocks/>
          </p:cNvCxnSpPr>
          <p:nvPr/>
        </p:nvCxnSpPr>
        <p:spPr>
          <a:xfrm flipV="1">
            <a:off x="4548190" y="1040417"/>
            <a:ext cx="0" cy="5714999"/>
          </a:xfrm>
          <a:prstGeom prst="line">
            <a:avLst/>
          </a:prstGeom>
          <a:ln w="2857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TextBox 11">
            <a:extLst>
              <a:ext uri="{FF2B5EF4-FFF2-40B4-BE49-F238E27FC236}">
                <a16:creationId xmlns:a16="http://schemas.microsoft.com/office/drawing/2014/main" id="{5B3B5CD7-3337-4EBF-9F32-94CE0459B2AC}"/>
              </a:ext>
            </a:extLst>
          </p:cNvPr>
          <p:cNvSpPr txBox="1"/>
          <p:nvPr/>
        </p:nvSpPr>
        <p:spPr>
          <a:xfrm>
            <a:off x="1069053" y="1055378"/>
            <a:ext cx="3140027" cy="584775"/>
          </a:xfrm>
          <a:prstGeom prst="rect">
            <a:avLst/>
          </a:prstGeom>
          <a:noFill/>
        </p:spPr>
        <p:txBody>
          <a:bodyPr wrap="none" rtlCol="0">
            <a:spAutoFit/>
          </a:bodyPr>
          <a:lstStyle/>
          <a:p>
            <a:r>
              <a:rPr lang="en-US" altLang="zh-CN" sz="3200" dirty="0">
                <a:solidFill>
                  <a:srgbClr val="0070C0"/>
                </a:solidFill>
              </a:rPr>
              <a:t>Dynamic analysis:</a:t>
            </a:r>
            <a:endParaRPr lang="zh-CN" altLang="en-US" sz="3200" dirty="0">
              <a:solidFill>
                <a:srgbClr val="0070C0"/>
              </a:solidFill>
            </a:endParaRPr>
          </a:p>
        </p:txBody>
      </p:sp>
      <p:sp>
        <p:nvSpPr>
          <p:cNvPr id="14" name="TextBox 13">
            <a:extLst>
              <a:ext uri="{FF2B5EF4-FFF2-40B4-BE49-F238E27FC236}">
                <a16:creationId xmlns:a16="http://schemas.microsoft.com/office/drawing/2014/main" id="{AE8563F0-0A32-42F5-A78B-7DCE3DEFC6B3}"/>
              </a:ext>
            </a:extLst>
          </p:cNvPr>
          <p:cNvSpPr txBox="1"/>
          <p:nvPr/>
        </p:nvSpPr>
        <p:spPr>
          <a:xfrm>
            <a:off x="5151380" y="1055700"/>
            <a:ext cx="2611869" cy="584775"/>
          </a:xfrm>
          <a:prstGeom prst="rect">
            <a:avLst/>
          </a:prstGeom>
          <a:noFill/>
        </p:spPr>
        <p:txBody>
          <a:bodyPr wrap="none" rtlCol="0">
            <a:spAutoFit/>
          </a:bodyPr>
          <a:lstStyle/>
          <a:p>
            <a:r>
              <a:rPr lang="en-US" altLang="zh-CN" sz="3200" dirty="0">
                <a:solidFill>
                  <a:srgbClr val="0070C0"/>
                </a:solidFill>
              </a:rPr>
              <a:t>Static analysis:</a:t>
            </a:r>
            <a:endParaRPr lang="zh-CN" altLang="en-US" sz="3200" dirty="0">
              <a:solidFill>
                <a:srgbClr val="0070C0"/>
              </a:solidFill>
            </a:endParaRPr>
          </a:p>
        </p:txBody>
      </p:sp>
      <p:cxnSp>
        <p:nvCxnSpPr>
          <p:cNvPr id="15" name="Straight Connector 14">
            <a:extLst>
              <a:ext uri="{FF2B5EF4-FFF2-40B4-BE49-F238E27FC236}">
                <a16:creationId xmlns:a16="http://schemas.microsoft.com/office/drawing/2014/main" id="{B12EF5AC-F631-4956-84D0-3F69638F6C17}"/>
              </a:ext>
            </a:extLst>
          </p:cNvPr>
          <p:cNvCxnSpPr>
            <a:cxnSpLocks/>
          </p:cNvCxnSpPr>
          <p:nvPr/>
        </p:nvCxnSpPr>
        <p:spPr>
          <a:xfrm flipV="1">
            <a:off x="8366438" y="1074126"/>
            <a:ext cx="0" cy="5715001"/>
          </a:xfrm>
          <a:prstGeom prst="line">
            <a:avLst/>
          </a:prstGeom>
          <a:ln w="2857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Rectangle: Rounded Corners 15">
            <a:extLst>
              <a:ext uri="{FF2B5EF4-FFF2-40B4-BE49-F238E27FC236}">
                <a16:creationId xmlns:a16="http://schemas.microsoft.com/office/drawing/2014/main" id="{75B6B6E9-B744-435D-8CED-3C85C2A54EB1}"/>
              </a:ext>
            </a:extLst>
          </p:cNvPr>
          <p:cNvSpPr/>
          <p:nvPr/>
        </p:nvSpPr>
        <p:spPr>
          <a:xfrm>
            <a:off x="8534400" y="1828800"/>
            <a:ext cx="3428998" cy="4435475"/>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lang="en-US" altLang="zh-CN" sz="3200" dirty="0"/>
              <a:t>Reference paths, such that:</a:t>
            </a:r>
          </a:p>
          <a:p>
            <a:pPr algn="ctr"/>
            <a:endParaRPr lang="en-US" altLang="zh-CN" sz="3200" dirty="0"/>
          </a:p>
          <a:p>
            <a:pPr algn="ctr"/>
            <a:endParaRPr lang="zh-CN" altLang="en-US" sz="3200" dirty="0"/>
          </a:p>
        </p:txBody>
      </p:sp>
      <p:cxnSp>
        <p:nvCxnSpPr>
          <p:cNvPr id="18" name="Straight Arrow Connector 17">
            <a:extLst>
              <a:ext uri="{FF2B5EF4-FFF2-40B4-BE49-F238E27FC236}">
                <a16:creationId xmlns:a16="http://schemas.microsoft.com/office/drawing/2014/main" id="{630B2264-9E01-486A-9F9F-7E93C4036638}"/>
              </a:ext>
            </a:extLst>
          </p:cNvPr>
          <p:cNvCxnSpPr/>
          <p:nvPr/>
        </p:nvCxnSpPr>
        <p:spPr>
          <a:xfrm>
            <a:off x="10059527" y="5107107"/>
            <a:ext cx="0" cy="3895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F2DAEF46-9CA2-497B-93FD-28F3346C93A3}"/>
              </a:ext>
            </a:extLst>
          </p:cNvPr>
          <p:cNvSpPr txBox="1"/>
          <p:nvPr/>
        </p:nvSpPr>
        <p:spPr>
          <a:xfrm>
            <a:off x="10098633" y="4998560"/>
            <a:ext cx="518091" cy="584775"/>
          </a:xfrm>
          <a:prstGeom prst="rect">
            <a:avLst/>
          </a:prstGeom>
          <a:noFill/>
        </p:spPr>
        <p:txBody>
          <a:bodyPr wrap="none" rtlCol="0">
            <a:spAutoFit/>
          </a:bodyPr>
          <a:lstStyle/>
          <a:p>
            <a:r>
              <a:rPr lang="en-US" altLang="zh-CN" sz="3200" dirty="0"/>
              <a:t>f1</a:t>
            </a:r>
            <a:endParaRPr lang="zh-CN" altLang="en-US" sz="3200" dirty="0"/>
          </a:p>
        </p:txBody>
      </p:sp>
      <p:sp>
        <p:nvSpPr>
          <p:cNvPr id="20" name="TextBox 19">
            <a:extLst>
              <a:ext uri="{FF2B5EF4-FFF2-40B4-BE49-F238E27FC236}">
                <a16:creationId xmlns:a16="http://schemas.microsoft.com/office/drawing/2014/main" id="{1E3A7BF5-B62D-4E32-B5FA-341407E86724}"/>
              </a:ext>
            </a:extLst>
          </p:cNvPr>
          <p:cNvSpPr txBox="1"/>
          <p:nvPr/>
        </p:nvSpPr>
        <p:spPr>
          <a:xfrm>
            <a:off x="9830939" y="5405334"/>
            <a:ext cx="457176" cy="584775"/>
          </a:xfrm>
          <a:prstGeom prst="rect">
            <a:avLst/>
          </a:prstGeom>
          <a:noFill/>
        </p:spPr>
        <p:txBody>
          <a:bodyPr wrap="none" rtlCol="0">
            <a:spAutoFit/>
          </a:bodyPr>
          <a:lstStyle/>
          <a:p>
            <a:r>
              <a:rPr lang="en-US" altLang="zh-CN" sz="3200" dirty="0">
                <a:solidFill>
                  <a:srgbClr val="FF0000"/>
                </a:solidFill>
              </a:rPr>
              <a:t>O</a:t>
            </a:r>
            <a:endParaRPr lang="zh-CN" altLang="en-US" sz="3200" dirty="0"/>
          </a:p>
        </p:txBody>
      </p:sp>
      <p:sp>
        <p:nvSpPr>
          <p:cNvPr id="21" name="TextBox 20">
            <a:extLst>
              <a:ext uri="{FF2B5EF4-FFF2-40B4-BE49-F238E27FC236}">
                <a16:creationId xmlns:a16="http://schemas.microsoft.com/office/drawing/2014/main" id="{3B30EEB1-DFE9-4A26-92FF-90BD5C950F7B}"/>
              </a:ext>
            </a:extLst>
          </p:cNvPr>
          <p:cNvSpPr txBox="1"/>
          <p:nvPr/>
        </p:nvSpPr>
        <p:spPr>
          <a:xfrm>
            <a:off x="9808403" y="4638735"/>
            <a:ext cx="665567" cy="584775"/>
          </a:xfrm>
          <a:prstGeom prst="rect">
            <a:avLst/>
          </a:prstGeom>
          <a:noFill/>
        </p:spPr>
        <p:txBody>
          <a:bodyPr wrap="none" rtlCol="0">
            <a:spAutoFit/>
          </a:bodyPr>
          <a:lstStyle/>
          <a:p>
            <a:r>
              <a:rPr lang="en-US" altLang="zh-CN" sz="3200" dirty="0"/>
              <a:t>O1</a:t>
            </a:r>
            <a:endParaRPr lang="zh-CN" altLang="en-US" sz="3200" dirty="0"/>
          </a:p>
        </p:txBody>
      </p:sp>
      <p:cxnSp>
        <p:nvCxnSpPr>
          <p:cNvPr id="22" name="Straight Arrow Connector 21">
            <a:extLst>
              <a:ext uri="{FF2B5EF4-FFF2-40B4-BE49-F238E27FC236}">
                <a16:creationId xmlns:a16="http://schemas.microsoft.com/office/drawing/2014/main" id="{7C7AFDAA-8C3D-4E75-9AA5-635BAA1C46F1}"/>
              </a:ext>
            </a:extLst>
          </p:cNvPr>
          <p:cNvCxnSpPr/>
          <p:nvPr/>
        </p:nvCxnSpPr>
        <p:spPr>
          <a:xfrm>
            <a:off x="10044913" y="4326006"/>
            <a:ext cx="0" cy="3895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170FDCF6-2B68-4053-9669-F91AD167E787}"/>
              </a:ext>
            </a:extLst>
          </p:cNvPr>
          <p:cNvSpPr txBox="1"/>
          <p:nvPr/>
        </p:nvSpPr>
        <p:spPr>
          <a:xfrm>
            <a:off x="10115211" y="4228400"/>
            <a:ext cx="518091" cy="584775"/>
          </a:xfrm>
          <a:prstGeom prst="rect">
            <a:avLst/>
          </a:prstGeom>
          <a:noFill/>
        </p:spPr>
        <p:txBody>
          <a:bodyPr wrap="none" rtlCol="0">
            <a:spAutoFit/>
          </a:bodyPr>
          <a:lstStyle/>
          <a:p>
            <a:r>
              <a:rPr lang="en-US" altLang="zh-CN" sz="3200" dirty="0"/>
              <a:t>f2</a:t>
            </a:r>
            <a:endParaRPr lang="zh-CN" altLang="en-US" sz="3200" dirty="0"/>
          </a:p>
        </p:txBody>
      </p:sp>
      <p:sp>
        <p:nvSpPr>
          <p:cNvPr id="25" name="TextBox 24">
            <a:extLst>
              <a:ext uri="{FF2B5EF4-FFF2-40B4-BE49-F238E27FC236}">
                <a16:creationId xmlns:a16="http://schemas.microsoft.com/office/drawing/2014/main" id="{9044DC64-6987-4E2F-8DF6-52890318AE5C}"/>
              </a:ext>
            </a:extLst>
          </p:cNvPr>
          <p:cNvSpPr txBox="1"/>
          <p:nvPr/>
        </p:nvSpPr>
        <p:spPr>
          <a:xfrm>
            <a:off x="9830939" y="3867805"/>
            <a:ext cx="665567" cy="584775"/>
          </a:xfrm>
          <a:prstGeom prst="rect">
            <a:avLst/>
          </a:prstGeom>
          <a:noFill/>
        </p:spPr>
        <p:txBody>
          <a:bodyPr wrap="none" rtlCol="0">
            <a:spAutoFit/>
          </a:bodyPr>
          <a:lstStyle/>
          <a:p>
            <a:r>
              <a:rPr lang="en-US" altLang="zh-CN" sz="3200" dirty="0"/>
              <a:t>O2</a:t>
            </a:r>
            <a:endParaRPr lang="zh-CN" altLang="en-US" sz="3200" dirty="0"/>
          </a:p>
        </p:txBody>
      </p:sp>
      <p:cxnSp>
        <p:nvCxnSpPr>
          <p:cNvPr id="26" name="Straight Arrow Connector 25">
            <a:extLst>
              <a:ext uri="{FF2B5EF4-FFF2-40B4-BE49-F238E27FC236}">
                <a16:creationId xmlns:a16="http://schemas.microsoft.com/office/drawing/2014/main" id="{74DC5485-914D-4956-9691-E3065105F5E1}"/>
              </a:ext>
            </a:extLst>
          </p:cNvPr>
          <p:cNvCxnSpPr/>
          <p:nvPr/>
        </p:nvCxnSpPr>
        <p:spPr>
          <a:xfrm>
            <a:off x="10068611" y="3582112"/>
            <a:ext cx="0" cy="3895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TextBox 26">
            <a:extLst>
              <a:ext uri="{FF2B5EF4-FFF2-40B4-BE49-F238E27FC236}">
                <a16:creationId xmlns:a16="http://schemas.microsoft.com/office/drawing/2014/main" id="{2F6016AF-4A59-4A77-A97B-60DAC24B944F}"/>
              </a:ext>
            </a:extLst>
          </p:cNvPr>
          <p:cNvSpPr txBox="1"/>
          <p:nvPr/>
        </p:nvSpPr>
        <p:spPr>
          <a:xfrm>
            <a:off x="10081663" y="3484506"/>
            <a:ext cx="518091" cy="584775"/>
          </a:xfrm>
          <a:prstGeom prst="rect">
            <a:avLst/>
          </a:prstGeom>
          <a:noFill/>
        </p:spPr>
        <p:txBody>
          <a:bodyPr wrap="square" rtlCol="0">
            <a:spAutoFit/>
          </a:bodyPr>
          <a:lstStyle/>
          <a:p>
            <a:r>
              <a:rPr lang="en-US" altLang="zh-CN" sz="3200" dirty="0"/>
              <a:t>f3</a:t>
            </a:r>
            <a:endParaRPr lang="zh-CN" altLang="en-US" sz="3200" dirty="0"/>
          </a:p>
        </p:txBody>
      </p:sp>
      <p:sp>
        <p:nvSpPr>
          <p:cNvPr id="29" name="TextBox 28">
            <a:extLst>
              <a:ext uri="{FF2B5EF4-FFF2-40B4-BE49-F238E27FC236}">
                <a16:creationId xmlns:a16="http://schemas.microsoft.com/office/drawing/2014/main" id="{7A1DD411-1C66-4279-B7C4-07F6CFBFD4B7}"/>
              </a:ext>
            </a:extLst>
          </p:cNvPr>
          <p:cNvSpPr txBox="1"/>
          <p:nvPr/>
        </p:nvSpPr>
        <p:spPr>
          <a:xfrm>
            <a:off x="9844363" y="3121914"/>
            <a:ext cx="665567" cy="584775"/>
          </a:xfrm>
          <a:prstGeom prst="rect">
            <a:avLst/>
          </a:prstGeom>
          <a:noFill/>
        </p:spPr>
        <p:txBody>
          <a:bodyPr wrap="none" rtlCol="0">
            <a:spAutoFit/>
          </a:bodyPr>
          <a:lstStyle/>
          <a:p>
            <a:r>
              <a:rPr lang="en-US" altLang="zh-CN" sz="3200" dirty="0"/>
              <a:t>O3</a:t>
            </a:r>
            <a:endParaRPr lang="zh-CN" altLang="en-US" sz="3200" dirty="0"/>
          </a:p>
        </p:txBody>
      </p:sp>
      <p:sp>
        <p:nvSpPr>
          <p:cNvPr id="30" name="Rectangle: Rounded Corners 29">
            <a:extLst>
              <a:ext uri="{FF2B5EF4-FFF2-40B4-BE49-F238E27FC236}">
                <a16:creationId xmlns:a16="http://schemas.microsoft.com/office/drawing/2014/main" id="{181108D3-3D58-440A-B0E4-51F0BDFF10B3}"/>
              </a:ext>
            </a:extLst>
          </p:cNvPr>
          <p:cNvSpPr/>
          <p:nvPr/>
        </p:nvSpPr>
        <p:spPr>
          <a:xfrm>
            <a:off x="5108469" y="3121914"/>
            <a:ext cx="2752135" cy="170148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3200" dirty="0"/>
              <a:t>Translation algorithm</a:t>
            </a:r>
            <a:endParaRPr lang="zh-CN" altLang="en-US" sz="3200" dirty="0"/>
          </a:p>
        </p:txBody>
      </p:sp>
      <p:sp>
        <p:nvSpPr>
          <p:cNvPr id="31" name="Right Brace 30">
            <a:extLst>
              <a:ext uri="{FF2B5EF4-FFF2-40B4-BE49-F238E27FC236}">
                <a16:creationId xmlns:a16="http://schemas.microsoft.com/office/drawing/2014/main" id="{79D51C6F-E73D-4163-A80B-2F6A394CFF2C}"/>
              </a:ext>
            </a:extLst>
          </p:cNvPr>
          <p:cNvSpPr/>
          <p:nvPr/>
        </p:nvSpPr>
        <p:spPr>
          <a:xfrm>
            <a:off x="3845101" y="2034920"/>
            <a:ext cx="457200" cy="40386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zh-CN" altLang="en-US"/>
          </a:p>
        </p:txBody>
      </p:sp>
      <p:sp>
        <p:nvSpPr>
          <p:cNvPr id="32" name="Arrow: Right 31">
            <a:extLst>
              <a:ext uri="{FF2B5EF4-FFF2-40B4-BE49-F238E27FC236}">
                <a16:creationId xmlns:a16="http://schemas.microsoft.com/office/drawing/2014/main" id="{83BF14E3-7081-44D2-B15A-4A062ED8554A}"/>
              </a:ext>
            </a:extLst>
          </p:cNvPr>
          <p:cNvSpPr/>
          <p:nvPr/>
        </p:nvSpPr>
        <p:spPr>
          <a:xfrm>
            <a:off x="4419146" y="3900610"/>
            <a:ext cx="534354" cy="3270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3" name="Arrow: Right 32">
            <a:extLst>
              <a:ext uri="{FF2B5EF4-FFF2-40B4-BE49-F238E27FC236}">
                <a16:creationId xmlns:a16="http://schemas.microsoft.com/office/drawing/2014/main" id="{22D72BC5-C371-44B8-A97A-83E6760168F0}"/>
              </a:ext>
            </a:extLst>
          </p:cNvPr>
          <p:cNvSpPr/>
          <p:nvPr/>
        </p:nvSpPr>
        <p:spPr>
          <a:xfrm>
            <a:off x="7910222" y="3799144"/>
            <a:ext cx="534354" cy="3270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57264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p:bldP spid="20" grpId="0"/>
      <p:bldP spid="21" grpId="0"/>
      <p:bldP spid="23" grpId="0"/>
      <p:bldP spid="25" grpId="0"/>
      <p:bldP spid="27" grpId="0"/>
      <p:bldP spid="29" grpId="0"/>
      <p:bldP spid="30" grpId="0" animBg="1"/>
      <p:bldP spid="31" grpId="0" animBg="1"/>
      <p:bldP spid="32" grpId="0" animBg="1"/>
      <p:bldP spid="33" grpId="0" animBg="1"/>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uci-powerpoint-template</Template>
  <TotalTime>91483</TotalTime>
  <Words>4613</Words>
  <Application>Microsoft Office PowerPoint</Application>
  <PresentationFormat>Widescreen</PresentationFormat>
  <Paragraphs>480</Paragraphs>
  <Slides>23</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DengXian</vt:lpstr>
      <vt:lpstr>SimSun</vt:lpstr>
      <vt:lpstr>Arial</vt:lpstr>
      <vt:lpstr>Calibri</vt:lpstr>
      <vt:lpstr>Cambria Math</vt:lpstr>
      <vt:lpstr>Copperplate Gothic Bold</vt:lpstr>
      <vt:lpstr>Times New Roman</vt:lpstr>
      <vt:lpstr>Custom Design</vt:lpstr>
      <vt:lpstr>Calling-to-Reference Context Translation via Constraint-Guided CFL-Reachability</vt:lpstr>
      <vt:lpstr>Contexts</vt:lpstr>
      <vt:lpstr>Motivation</vt:lpstr>
      <vt:lpstr>Reference contexts widely needed in problem diagnosis</vt:lpstr>
      <vt:lpstr>Dynamically getting reference paths</vt:lpstr>
      <vt:lpstr>The cost of dynamically getting reference paths</vt:lpstr>
      <vt:lpstr>Challenges</vt:lpstr>
      <vt:lpstr>Our insight</vt:lpstr>
      <vt:lpstr>Goal</vt:lpstr>
      <vt:lpstr>Solution overview</vt:lpstr>
      <vt:lpstr>SPG: Symbolic points-to graph</vt:lpstr>
      <vt:lpstr>SPG: Symbolic points-to graph</vt:lpstr>
      <vt:lpstr>ISPG: Inter-procedure symbolic points-to graph</vt:lpstr>
      <vt:lpstr>CFL-reachability formulation[2]</vt:lpstr>
      <vt:lpstr>Modeling unbalancedness</vt:lpstr>
      <vt:lpstr>Translation overview</vt:lpstr>
      <vt:lpstr>Example</vt:lpstr>
      <vt:lpstr>How does it work?</vt:lpstr>
      <vt:lpstr>Implementation</vt:lpstr>
      <vt:lpstr>Evaluation methodology</vt:lpstr>
      <vt:lpstr>Evaluation results</vt:lpstr>
      <vt:lpstr>Conclusions</vt:lpstr>
      <vt:lpstr>Thanks</vt:lpstr>
    </vt:vector>
  </TitlesOfParts>
  <Company>Bren School of Information and Computer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CandidacyExam-ChengCai</dc:title>
  <dc:creator>Frank Cai</dc:creator>
  <cp:lastModifiedBy>frankgt40</cp:lastModifiedBy>
  <cp:revision>3351</cp:revision>
  <dcterms:created xsi:type="dcterms:W3CDTF">2014-05-01T17:54:30Z</dcterms:created>
  <dcterms:modified xsi:type="dcterms:W3CDTF">2018-06-20T04:15:11Z</dcterms:modified>
</cp:coreProperties>
</file>